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Lst>
  <p:notesMasterIdLst>
    <p:notesMasterId r:id="rId21"/>
  </p:notesMasterIdLst>
  <p:sldIdLst>
    <p:sldId id="256" r:id="rId2"/>
    <p:sldId id="257" r:id="rId3"/>
    <p:sldId id="277" r:id="rId4"/>
    <p:sldId id="258" r:id="rId5"/>
    <p:sldId id="275" r:id="rId6"/>
    <p:sldId id="259" r:id="rId7"/>
    <p:sldId id="260" r:id="rId8"/>
    <p:sldId id="269" r:id="rId9"/>
    <p:sldId id="270" r:id="rId10"/>
    <p:sldId id="271" r:id="rId11"/>
    <p:sldId id="272" r:id="rId12"/>
    <p:sldId id="273" r:id="rId13"/>
    <p:sldId id="263" r:id="rId14"/>
    <p:sldId id="261" r:id="rId15"/>
    <p:sldId id="264" r:id="rId16"/>
    <p:sldId id="265" r:id="rId17"/>
    <p:sldId id="266" r:id="rId18"/>
    <p:sldId id="267" r:id="rId19"/>
    <p:sldId id="262" r:id="rId20"/>
  </p:sldIdLst>
  <p:sldSz cx="12192000" cy="6858000"/>
  <p:notesSz cx="6858000" cy="9144000"/>
  <p:defaultTextStyle>
    <a:defPPr>
      <a:defRPr lang="en-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606"/>
    <p:restoredTop sz="84365"/>
  </p:normalViewPr>
  <p:slideViewPr>
    <p:cSldViewPr snapToGrid="0" snapToObjects="1">
      <p:cViewPr varScale="1">
        <p:scale>
          <a:sx n="89" d="100"/>
          <a:sy n="89" d="100"/>
        </p:scale>
        <p:origin x="248"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2.jp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F78BE2-EA19-1F44-8814-4731C6EAA8D9}" type="datetimeFigureOut">
              <a:rPr lang="en-IT" smtClean="0"/>
              <a:t>16/06/22</a:t>
            </a:fld>
            <a:endParaRPr lang="en-I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CE8BF9-127C-5E47-B5C4-7356EC482DC1}" type="slidenum">
              <a:rPr lang="en-IT" smtClean="0"/>
              <a:t>‹#›</a:t>
            </a:fld>
            <a:endParaRPr lang="en-IT"/>
          </a:p>
        </p:txBody>
      </p:sp>
    </p:spTree>
    <p:extLst>
      <p:ext uri="{BB962C8B-B14F-4D97-AF65-F5344CB8AC3E}">
        <p14:creationId xmlns:p14="http://schemas.microsoft.com/office/powerpoint/2010/main" val="8510696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More generally, we combine this procedure with constraints arising from any linear measurement of an image to draw samples from the prior conditioned on this measurement, thus providing a stochastic solution for any linear inverse problem. We demonstrate that our method, using the prior implicit in a pre-trained state-of-the-art CNN image denoiser, produces high-quality results on image synthesis, inpainting, super-resolution, deblurring and recovery of missing pixels. We also apply our method to recovering images from projections onto a random low-dimensional basis, demonstrating results that greatly improve on those obtained using sparse union-of-subspace priors typically assumed in the compressive sensing literature. 1 </a:t>
            </a:r>
            <a:endParaRPr lang="en-GB" dirty="0"/>
          </a:p>
          <a:p>
            <a:endParaRPr lang="en-IT" dirty="0"/>
          </a:p>
        </p:txBody>
      </p:sp>
      <p:sp>
        <p:nvSpPr>
          <p:cNvPr id="4" name="Slide Number Placeholder 3"/>
          <p:cNvSpPr>
            <a:spLocks noGrp="1"/>
          </p:cNvSpPr>
          <p:nvPr>
            <p:ph type="sldNum" sz="quarter" idx="5"/>
          </p:nvPr>
        </p:nvSpPr>
        <p:spPr/>
        <p:txBody>
          <a:bodyPr/>
          <a:lstStyle/>
          <a:p>
            <a:fld id="{5CCE8BF9-127C-5E47-B5C4-7356EC482DC1}" type="slidenum">
              <a:rPr lang="en-IT" smtClean="0"/>
              <a:t>5</a:t>
            </a:fld>
            <a:endParaRPr lang="en-IT"/>
          </a:p>
        </p:txBody>
      </p:sp>
    </p:spTree>
    <p:extLst>
      <p:ext uri="{BB962C8B-B14F-4D97-AF65-F5344CB8AC3E}">
        <p14:creationId xmlns:p14="http://schemas.microsoft.com/office/powerpoint/2010/main" val="11341320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GB" dirty="0"/>
                  <a:t>Left picture: First column: original images. Second column: partially measured images. Right three columns: Restored examples, with different random initializations, </a:t>
                </a:r>
                <a14:m>
                  <m:oMath xmlns:m="http://schemas.openxmlformats.org/officeDocument/2006/math">
                    <m:sSub>
                      <m:sSubPr>
                        <m:ctrlPr>
                          <a:rPr lang="en-GB" i="1" dirty="0" smtClean="0">
                            <a:latin typeface="Cambria Math" panose="02040503050406030204" pitchFamily="18" charset="0"/>
                          </a:rPr>
                        </m:ctrlPr>
                      </m:sSubPr>
                      <m:e>
                        <m:r>
                          <a:rPr lang="it-IT" b="0" i="1" dirty="0" smtClean="0">
                            <a:latin typeface="Cambria Math" panose="02040503050406030204" pitchFamily="18" charset="0"/>
                          </a:rPr>
                          <m:t>𝑦</m:t>
                        </m:r>
                      </m:e>
                      <m:sub>
                        <m:r>
                          <a:rPr lang="it-IT" b="0" i="1" dirty="0" smtClean="0">
                            <a:latin typeface="Cambria Math" panose="02040503050406030204" pitchFamily="18" charset="0"/>
                          </a:rPr>
                          <m:t>0</m:t>
                        </m:r>
                      </m:sub>
                    </m:sSub>
                  </m:oMath>
                </a14:m>
                <a:r>
                  <a:rPr lang="en-GB" dirty="0"/>
                  <a:t>. Each initialization results in a different restored image, corresponding to a different point on the intersection of the manifold and the constraint hyper plane.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Right picture: </a:t>
                </a:r>
                <a:r>
                  <a:rPr lang="en-GB" sz="1200" kern="1200" dirty="0" err="1">
                    <a:solidFill>
                      <a:schemeClr val="tx1"/>
                    </a:solidFill>
                    <a:effectLst/>
                    <a:latin typeface="+mn-lt"/>
                    <a:ea typeface="+mn-ea"/>
                    <a:cs typeface="+mn-cs"/>
                  </a:rPr>
                  <a:t>npainting</a:t>
                </a:r>
                <a:r>
                  <a:rPr lang="en-GB" sz="1200" kern="1200" dirty="0">
                    <a:solidFill>
                      <a:schemeClr val="tx1"/>
                    </a:solidFill>
                    <a:effectLst/>
                    <a:latin typeface="+mn-lt"/>
                    <a:ea typeface="+mn-ea"/>
                    <a:cs typeface="+mn-cs"/>
                  </a:rPr>
                  <a:t> examples. Top row: original images (x). Middle: Images corrupted with blanked region (M M T x). Bottom: Images restored using our algorithm. </a:t>
                </a:r>
                <a:endParaRPr lang="en-GB" dirty="0"/>
              </a:p>
              <a:p>
                <a:endParaRPr lang="en-IT" dirty="0"/>
              </a:p>
            </p:txBody>
          </p:sp>
        </mc:Choice>
        <mc:Fallback xmlns="">
          <p:sp>
            <p:nvSpPr>
              <p:cNvPr id="3" name="Notes Placeholder 2"/>
              <p:cNvSpPr>
                <a:spLocks noGrp="1"/>
              </p:cNvSpPr>
              <p:nvPr>
                <p:ph type="body" idx="1"/>
              </p:nvPr>
            </p:nvSpPr>
            <p:spPr/>
            <p:txBody>
              <a:bodyPr/>
              <a:lstStyle/>
              <a:p>
                <a:r>
                  <a:rPr lang="en-GB" dirty="0"/>
                  <a:t>Left picture: First column: original images. Second column: partially measured images. Right three columns: Restored examples, with different random initializations, </a:t>
                </a:r>
                <a:r>
                  <a:rPr lang="it-IT" b="0" i="0" dirty="0">
                    <a:latin typeface="Cambria Math" panose="02040503050406030204" pitchFamily="18" charset="0"/>
                  </a:rPr>
                  <a:t>𝑦</a:t>
                </a:r>
                <a:r>
                  <a:rPr lang="en-GB" b="0" i="0" dirty="0">
                    <a:latin typeface="Cambria Math" panose="02040503050406030204" pitchFamily="18" charset="0"/>
                  </a:rPr>
                  <a:t>_</a:t>
                </a:r>
                <a:r>
                  <a:rPr lang="it-IT" b="0" i="0" dirty="0">
                    <a:latin typeface="Cambria Math" panose="02040503050406030204" pitchFamily="18" charset="0"/>
                  </a:rPr>
                  <a:t>0</a:t>
                </a:r>
                <a:r>
                  <a:rPr lang="en-GB" dirty="0"/>
                  <a:t>. Each initialization results in a different restored image, corresponding to a different point on the intersection of the manifold and the constraint hyper plane.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Right picture: </a:t>
                </a:r>
                <a:r>
                  <a:rPr lang="en-GB" sz="1200" kern="1200" dirty="0" err="1">
                    <a:solidFill>
                      <a:schemeClr val="tx1"/>
                    </a:solidFill>
                    <a:effectLst/>
                    <a:latin typeface="+mn-lt"/>
                    <a:ea typeface="+mn-ea"/>
                    <a:cs typeface="+mn-cs"/>
                  </a:rPr>
                  <a:t>npainting</a:t>
                </a:r>
                <a:r>
                  <a:rPr lang="en-GB" sz="1200" kern="1200" dirty="0">
                    <a:solidFill>
                      <a:schemeClr val="tx1"/>
                    </a:solidFill>
                    <a:effectLst/>
                    <a:latin typeface="+mn-lt"/>
                    <a:ea typeface="+mn-ea"/>
                    <a:cs typeface="+mn-cs"/>
                  </a:rPr>
                  <a:t> examples. Top row: original images (x). Middle: Images corrupted with blanked region (M M T x). Bottom: Images restored using our algorithm. </a:t>
                </a:r>
                <a:endParaRPr lang="en-GB" dirty="0"/>
              </a:p>
              <a:p>
                <a:endParaRPr lang="en-IT" dirty="0"/>
              </a:p>
            </p:txBody>
          </p:sp>
        </mc:Fallback>
      </mc:AlternateContent>
      <p:sp>
        <p:nvSpPr>
          <p:cNvPr id="4" name="Slide Number Placeholder 3"/>
          <p:cNvSpPr>
            <a:spLocks noGrp="1"/>
          </p:cNvSpPr>
          <p:nvPr>
            <p:ph type="sldNum" sz="quarter" idx="5"/>
          </p:nvPr>
        </p:nvSpPr>
        <p:spPr/>
        <p:txBody>
          <a:bodyPr/>
          <a:lstStyle/>
          <a:p>
            <a:fld id="{5CCE8BF9-127C-5E47-B5C4-7356EC482DC1}" type="slidenum">
              <a:rPr lang="en-IT" smtClean="0"/>
              <a:t>8</a:t>
            </a:fld>
            <a:endParaRPr lang="en-IT"/>
          </a:p>
        </p:txBody>
      </p:sp>
    </p:spTree>
    <p:extLst>
      <p:ext uri="{BB962C8B-B14F-4D97-AF65-F5344CB8AC3E}">
        <p14:creationId xmlns:p14="http://schemas.microsoft.com/office/powerpoint/2010/main" val="1818462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482600" y="978408"/>
            <a:ext cx="10506991" cy="2531555"/>
          </a:xfrm>
          <a:prstGeom prst="rect">
            <a:avLst/>
          </a:prstGeom>
        </p:spPr>
        <p:txBody>
          <a:bodyPr anchor="b"/>
          <a:lstStyle>
            <a:lvl1pPr algn="l">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482600" y="3602038"/>
            <a:ext cx="10506991" cy="227755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6/16/22</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89004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482600" y="483576"/>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482600" y="978408"/>
            <a:ext cx="10506991" cy="175526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484192" y="3103131"/>
            <a:ext cx="10506991" cy="30929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6/16/22</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46995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8041710" y="978408"/>
            <a:ext cx="2947881" cy="5124777"/>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484632" y="978408"/>
            <a:ext cx="7256453" cy="51247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6/16/22</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38480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482600" y="978408"/>
            <a:ext cx="10634472" cy="2157984"/>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6/16/22</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537522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481007" y="3922232"/>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482600" y="978409"/>
            <a:ext cx="10515600" cy="2716769"/>
          </a:xfrm>
          <a:prstGeom prst="rect">
            <a:avLst/>
          </a:prstGeo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482600" y="4171445"/>
            <a:ext cx="10515600" cy="1918205"/>
          </a:xfrm>
        </p:spPr>
        <p:txBody>
          <a:bodyPr>
            <a:normAutofit/>
          </a:bodyPr>
          <a:lstStyle>
            <a:lvl1pPr marL="0" indent="0">
              <a:buNone/>
              <a:defRPr lang="en-US" sz="2400" i="1"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6/16/22</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481007" y="392223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9847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481007" y="483577"/>
            <a:ext cx="11147071" cy="243482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482599" y="978408"/>
            <a:ext cx="11147071" cy="175526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48260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621112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6/16/22</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677379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484631" y="978407"/>
            <a:ext cx="11145039" cy="1339584"/>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484632" y="2500921"/>
            <a:ext cx="5346222" cy="823912"/>
          </a:xfrm>
        </p:spPr>
        <p:txBody>
          <a:bodyPr anchor="b">
            <a:normAutofit/>
          </a:bodyPr>
          <a:lstStyle>
            <a:lvl1pPr marL="0" indent="0">
              <a:buNone/>
              <a:defRPr lang="en-US" sz="2400" b="0" i="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484632" y="3428999"/>
            <a:ext cx="5346222"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6257120" y="2500921"/>
            <a:ext cx="5372551" cy="823912"/>
          </a:xfrm>
        </p:spPr>
        <p:txBody>
          <a:bodyPr anchor="b"/>
          <a:lstStyle>
            <a:lvl1pPr marL="0" indent="0">
              <a:buNone/>
              <a:defRPr lang="en-US" sz="2400" b="0" i="1" kern="120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6257120" y="3428999"/>
            <a:ext cx="5372551"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6/16/22</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484632" y="6419088"/>
            <a:ext cx="4114800" cy="365125"/>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10989591" y="-7190"/>
            <a:ext cx="640080" cy="365125"/>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914604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481007" y="3933311"/>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482600" y="978408"/>
            <a:ext cx="10634472" cy="2591509"/>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6/16/22</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673388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6/16/22</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6352756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484632" y="978408"/>
            <a:ext cx="4287393" cy="2450592"/>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5183187" y="987425"/>
            <a:ext cx="644648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484632" y="3645074"/>
            <a:ext cx="4287393" cy="2223914"/>
          </a:xfrm>
        </p:spPr>
        <p:txBody>
          <a:bodyPr/>
          <a:lstStyle>
            <a:lvl1pPr marL="0" indent="0">
              <a:buNone/>
              <a:defRPr lang="en-US" sz="2400" i="1"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6/16/22</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802432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484632" y="978407"/>
            <a:ext cx="4287393" cy="2450593"/>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5183187" y="987425"/>
            <a:ext cx="644648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484632" y="3645074"/>
            <a:ext cx="4287393" cy="2223914"/>
          </a:xfrm>
        </p:spPr>
        <p:txBody>
          <a:bodyPr/>
          <a:lstStyle>
            <a:lvl1pPr marL="0" indent="0">
              <a:buNone/>
              <a:defRPr lang="en-US" sz="24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6/16/22</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062786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482600" y="978408"/>
            <a:ext cx="10506991" cy="215309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482600" y="3306870"/>
            <a:ext cx="10506991" cy="257272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484632" y="100584"/>
            <a:ext cx="2743200" cy="365125"/>
          </a:xfrm>
          <a:prstGeom prst="rect">
            <a:avLst/>
          </a:prstGeom>
        </p:spPr>
        <p:txBody>
          <a:bodyPr vert="horz" lIns="91440" tIns="45720" rIns="91440" bIns="45720" rtlCol="0" anchor="ctr"/>
          <a:lstStyle>
            <a:lvl1pPr algn="l">
              <a:defRPr sz="900">
                <a:solidFill>
                  <a:schemeClr val="tx1"/>
                </a:solidFill>
              </a:defRPr>
            </a:lvl1pPr>
          </a:lstStyle>
          <a:p>
            <a:fld id="{81B8F32D-D8B6-4B9E-9CBF-DCAC30B7B93D}" type="datetimeFigureOut">
              <a:rPr lang="en-US" smtClean="0"/>
              <a:pPr/>
              <a:t>6/16/22</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484632" y="6419088"/>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10989591" y="100584"/>
            <a:ext cx="640080" cy="365125"/>
          </a:xfrm>
          <a:prstGeom prst="rect">
            <a:avLst/>
          </a:prstGeom>
        </p:spPr>
        <p:txBody>
          <a:bodyPr vert="horz" lIns="91440" tIns="45720" rIns="91440" bIns="45720" rtlCol="0" anchor="ctr"/>
          <a:lstStyle>
            <a:lvl1pPr algn="r">
              <a:defRPr sz="90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49805394"/>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0FA88D0-E295-4CF3-934C-6423EACEB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08CEE9A-9AFA-DAB5-28EA-FC3FC8D03339}"/>
              </a:ext>
            </a:extLst>
          </p:cNvPr>
          <p:cNvPicPr>
            <a:picLocks noChangeAspect="1"/>
          </p:cNvPicPr>
          <p:nvPr/>
        </p:nvPicPr>
        <p:blipFill rotWithShape="1">
          <a:blip r:embed="rId2">
            <a:alphaModFix amt="40000"/>
          </a:blip>
          <a:srcRect t="43736" r="-1" b="-1"/>
          <a:stretch/>
        </p:blipFill>
        <p:spPr>
          <a:xfrm>
            <a:off x="20" y="10"/>
            <a:ext cx="12188932" cy="6857990"/>
          </a:xfrm>
          <a:prstGeom prst="rect">
            <a:avLst/>
          </a:prstGeom>
        </p:spPr>
      </p:pic>
      <p:sp>
        <p:nvSpPr>
          <p:cNvPr id="2" name="Title 1">
            <a:extLst>
              <a:ext uri="{FF2B5EF4-FFF2-40B4-BE49-F238E27FC236}">
                <a16:creationId xmlns:a16="http://schemas.microsoft.com/office/drawing/2014/main" id="{EEB8D3FB-C4D3-8C47-9A60-860E98645289}"/>
              </a:ext>
            </a:extLst>
          </p:cNvPr>
          <p:cNvSpPr>
            <a:spLocks noGrp="1"/>
          </p:cNvSpPr>
          <p:nvPr>
            <p:ph type="ctrTitle"/>
          </p:nvPr>
        </p:nvSpPr>
        <p:spPr>
          <a:xfrm>
            <a:off x="482600" y="732032"/>
            <a:ext cx="6900839" cy="2736390"/>
          </a:xfrm>
        </p:spPr>
        <p:txBody>
          <a:bodyPr anchor="t">
            <a:normAutofit/>
          </a:bodyPr>
          <a:lstStyle/>
          <a:p>
            <a:pPr>
              <a:lnSpc>
                <a:spcPct val="90000"/>
              </a:lnSpc>
            </a:pPr>
            <a:r>
              <a:rPr lang="en-GB" sz="4400" dirty="0">
                <a:solidFill>
                  <a:srgbClr val="FFFFFF"/>
                </a:solidFill>
              </a:rPr>
              <a:t>Solving Linear Inverse Problems Using the Prior Implicit in a Denoiser </a:t>
            </a:r>
            <a:br>
              <a:rPr lang="en-GB" sz="4400" dirty="0">
                <a:solidFill>
                  <a:srgbClr val="FFFFFF"/>
                </a:solidFill>
              </a:rPr>
            </a:br>
            <a:endParaRPr lang="en-IT" sz="4400" dirty="0">
              <a:solidFill>
                <a:srgbClr val="FFFFFF"/>
              </a:solidFill>
            </a:endParaRPr>
          </a:p>
        </p:txBody>
      </p:sp>
      <p:sp>
        <p:nvSpPr>
          <p:cNvPr id="3" name="Subtitle 2">
            <a:extLst>
              <a:ext uri="{FF2B5EF4-FFF2-40B4-BE49-F238E27FC236}">
                <a16:creationId xmlns:a16="http://schemas.microsoft.com/office/drawing/2014/main" id="{77DB0304-6B24-754D-AD27-4C03DFF138F5}"/>
              </a:ext>
            </a:extLst>
          </p:cNvPr>
          <p:cNvSpPr>
            <a:spLocks noGrp="1"/>
          </p:cNvSpPr>
          <p:nvPr>
            <p:ph type="subTitle" idx="1"/>
          </p:nvPr>
        </p:nvSpPr>
        <p:spPr>
          <a:xfrm>
            <a:off x="6596565" y="4201721"/>
            <a:ext cx="4986084" cy="1949813"/>
          </a:xfrm>
        </p:spPr>
        <p:txBody>
          <a:bodyPr anchor="b">
            <a:normAutofit/>
          </a:bodyPr>
          <a:lstStyle/>
          <a:p>
            <a:pPr algn="r"/>
            <a:r>
              <a:rPr lang="en-IT" dirty="0">
                <a:solidFill>
                  <a:srgbClr val="FFFFFF"/>
                </a:solidFill>
              </a:rPr>
              <a:t>POUYA IRANI </a:t>
            </a:r>
          </a:p>
          <a:p>
            <a:pPr algn="r"/>
            <a:r>
              <a:rPr lang="en-IT" dirty="0">
                <a:solidFill>
                  <a:srgbClr val="FFFFFF"/>
                </a:solidFill>
              </a:rPr>
              <a:t>1937388</a:t>
            </a:r>
          </a:p>
        </p:txBody>
      </p:sp>
      <p:cxnSp>
        <p:nvCxnSpPr>
          <p:cNvPr id="13" name="Straight Connector 12">
            <a:extLst>
              <a:ext uri="{FF2B5EF4-FFF2-40B4-BE49-F238E27FC236}">
                <a16:creationId xmlns:a16="http://schemas.microsoft.com/office/drawing/2014/main" id="{8F4E56A8-93D5-4BE3-AE61-84677331AD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BD492A0C-1773-477B-83B5-C707CB0577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094959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FEFFE-0DEB-C445-9B92-2A8476E82AF5}"/>
              </a:ext>
            </a:extLst>
          </p:cNvPr>
          <p:cNvSpPr>
            <a:spLocks noGrp="1"/>
          </p:cNvSpPr>
          <p:nvPr>
            <p:ph type="title"/>
          </p:nvPr>
        </p:nvSpPr>
        <p:spPr>
          <a:xfrm>
            <a:off x="482600" y="978408"/>
            <a:ext cx="10634472" cy="823498"/>
          </a:xfrm>
        </p:spPr>
        <p:txBody>
          <a:bodyPr/>
          <a:lstStyle/>
          <a:p>
            <a:pPr algn="ctr"/>
            <a:r>
              <a:rPr lang="en-GB" sz="4000" b="1" dirty="0">
                <a:latin typeface="Times New Roman" panose="02020603050405020304" pitchFamily="18" charset="0"/>
                <a:cs typeface="Times New Roman" panose="02020603050405020304" pitchFamily="18" charset="0"/>
              </a:rPr>
              <a:t>Spectral Super resolution</a:t>
            </a:r>
            <a:endParaRPr lang="en-IT" sz="4000" dirty="0"/>
          </a:p>
        </p:txBody>
      </p:sp>
      <p:sp>
        <p:nvSpPr>
          <p:cNvPr id="3" name="Content Placeholder 2">
            <a:extLst>
              <a:ext uri="{FF2B5EF4-FFF2-40B4-BE49-F238E27FC236}">
                <a16:creationId xmlns:a16="http://schemas.microsoft.com/office/drawing/2014/main" id="{B3CA504E-4263-E44C-A25F-C45462647C3D}"/>
              </a:ext>
            </a:extLst>
          </p:cNvPr>
          <p:cNvSpPr>
            <a:spLocks noGrp="1"/>
          </p:cNvSpPr>
          <p:nvPr>
            <p:ph idx="1"/>
          </p:nvPr>
        </p:nvSpPr>
        <p:spPr>
          <a:xfrm>
            <a:off x="482600" y="1909482"/>
            <a:ext cx="10506991" cy="3970109"/>
          </a:xfrm>
        </p:spPr>
        <p:txBody>
          <a:bodyPr/>
          <a:lstStyle/>
          <a:p>
            <a:r>
              <a:rPr lang="en-GB" dirty="0">
                <a:latin typeface="Times New Roman" panose="02020603050405020304" pitchFamily="18" charset="0"/>
                <a:cs typeface="Times New Roman" panose="02020603050405020304" pitchFamily="18" charset="0"/>
              </a:rPr>
              <a:t>we consider a blurring operator that operates by retaining a set of low-frequency coefficient in the Fourier domain, discarding the rest.</a:t>
            </a:r>
          </a:p>
          <a:p>
            <a:endParaRPr lang="en-IT" dirty="0"/>
          </a:p>
        </p:txBody>
      </p:sp>
    </p:spTree>
    <p:extLst>
      <p:ext uri="{BB962C8B-B14F-4D97-AF65-F5344CB8AC3E}">
        <p14:creationId xmlns:p14="http://schemas.microsoft.com/office/powerpoint/2010/main" val="3204433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55A18-0823-A646-B6DF-8485CFC95BEF}"/>
              </a:ext>
            </a:extLst>
          </p:cNvPr>
          <p:cNvSpPr>
            <a:spLocks noGrp="1"/>
          </p:cNvSpPr>
          <p:nvPr>
            <p:ph type="title"/>
          </p:nvPr>
        </p:nvSpPr>
        <p:spPr>
          <a:xfrm>
            <a:off x="482600" y="978408"/>
            <a:ext cx="10634472" cy="890733"/>
          </a:xfrm>
        </p:spPr>
        <p:txBody>
          <a:bodyPr/>
          <a:lstStyle/>
          <a:p>
            <a:pPr algn="ctr"/>
            <a:r>
              <a:rPr lang="en-GB" sz="4000" b="1" dirty="0">
                <a:latin typeface="Times New Roman" panose="02020603050405020304" pitchFamily="18" charset="0"/>
                <a:cs typeface="Times New Roman" panose="02020603050405020304" pitchFamily="18" charset="0"/>
              </a:rPr>
              <a:t>Random basis</a:t>
            </a:r>
            <a:endParaRPr lang="en-IT" sz="4000" dirty="0"/>
          </a:p>
        </p:txBody>
      </p:sp>
      <p:sp>
        <p:nvSpPr>
          <p:cNvPr id="3" name="Content Placeholder 2">
            <a:extLst>
              <a:ext uri="{FF2B5EF4-FFF2-40B4-BE49-F238E27FC236}">
                <a16:creationId xmlns:a16="http://schemas.microsoft.com/office/drawing/2014/main" id="{5AA4EFE2-70A2-2C40-8FE9-BC50F336DB9C}"/>
              </a:ext>
            </a:extLst>
          </p:cNvPr>
          <p:cNvSpPr>
            <a:spLocks noGrp="1"/>
          </p:cNvSpPr>
          <p:nvPr>
            <p:ph idx="1"/>
          </p:nvPr>
        </p:nvSpPr>
        <p:spPr>
          <a:xfrm>
            <a:off x="482600" y="1869142"/>
            <a:ext cx="10506991" cy="4010450"/>
          </a:xfrm>
        </p:spPr>
        <p:txBody>
          <a:bodyPr/>
          <a:lstStyle/>
          <a:p>
            <a:r>
              <a:rPr lang="en-GB" dirty="0">
                <a:latin typeface="Times New Roman" panose="02020603050405020304" pitchFamily="18" charset="0"/>
                <a:cs typeface="Times New Roman" panose="02020603050405020304" pitchFamily="18" charset="0"/>
              </a:rPr>
              <a:t>Compressive sensing provides a set of theoretical results regarding recovery of sparse signals from a small number of linear measurements </a:t>
            </a:r>
          </a:p>
          <a:p>
            <a:endParaRPr lang="en-IT" dirty="0"/>
          </a:p>
        </p:txBody>
      </p:sp>
    </p:spTree>
    <p:extLst>
      <p:ext uri="{BB962C8B-B14F-4D97-AF65-F5344CB8AC3E}">
        <p14:creationId xmlns:p14="http://schemas.microsoft.com/office/powerpoint/2010/main" val="1786444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E0267-99A6-D04A-B5BB-B445C11A5680}"/>
              </a:ext>
            </a:extLst>
          </p:cNvPr>
          <p:cNvSpPr>
            <a:spLocks noGrp="1"/>
          </p:cNvSpPr>
          <p:nvPr>
            <p:ph type="title"/>
          </p:nvPr>
        </p:nvSpPr>
        <p:spPr>
          <a:xfrm>
            <a:off x="482600" y="978408"/>
            <a:ext cx="10634472" cy="917627"/>
          </a:xfrm>
        </p:spPr>
        <p:txBody>
          <a:bodyPr/>
          <a:lstStyle/>
          <a:p>
            <a:pPr algn="ctr"/>
            <a:r>
              <a:rPr lang="en-GB" sz="4000" b="1" dirty="0">
                <a:latin typeface="Times New Roman" panose="02020603050405020304" pitchFamily="18" charset="0"/>
                <a:cs typeface="Times New Roman" panose="02020603050405020304" pitchFamily="18" charset="0"/>
              </a:rPr>
              <a:t>Spatial super resolution</a:t>
            </a:r>
            <a:endParaRPr lang="en-IT" sz="4000" dirty="0"/>
          </a:p>
        </p:txBody>
      </p:sp>
      <p:sp>
        <p:nvSpPr>
          <p:cNvPr id="3" name="Content Placeholder 2">
            <a:extLst>
              <a:ext uri="{FF2B5EF4-FFF2-40B4-BE49-F238E27FC236}">
                <a16:creationId xmlns:a16="http://schemas.microsoft.com/office/drawing/2014/main" id="{BDA0B550-AC7F-DB46-A17D-B004AFF147A4}"/>
              </a:ext>
            </a:extLst>
          </p:cNvPr>
          <p:cNvSpPr>
            <a:spLocks noGrp="1"/>
          </p:cNvSpPr>
          <p:nvPr>
            <p:ph idx="1"/>
          </p:nvPr>
        </p:nvSpPr>
        <p:spPr>
          <a:xfrm>
            <a:off x="482600" y="1896036"/>
            <a:ext cx="10506991" cy="3983556"/>
          </a:xfrm>
        </p:spPr>
        <p:txBody>
          <a:bodyPr/>
          <a:lstStyle/>
          <a:p>
            <a:r>
              <a:rPr lang="en-GB" dirty="0"/>
              <a:t>Spatial image resolution explains about the pixel density in a digital image. As a result more the number of pixels more detailed visibility of information contained in the image</a:t>
            </a:r>
            <a:endParaRPr lang="en-GB" b="1" dirty="0">
              <a:solidFill>
                <a:srgbClr val="7030A0"/>
              </a:solidFill>
              <a:latin typeface="Times New Roman" panose="02020603050405020304" pitchFamily="18" charset="0"/>
              <a:cs typeface="Times New Roman" panose="02020603050405020304" pitchFamily="18" charset="0"/>
            </a:endParaRPr>
          </a:p>
          <a:p>
            <a:endParaRPr lang="en-IT" dirty="0"/>
          </a:p>
        </p:txBody>
      </p:sp>
    </p:spTree>
    <p:extLst>
      <p:ext uri="{BB962C8B-B14F-4D97-AF65-F5344CB8AC3E}">
        <p14:creationId xmlns:p14="http://schemas.microsoft.com/office/powerpoint/2010/main" val="16679390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des on papers">
            <a:extLst>
              <a:ext uri="{FF2B5EF4-FFF2-40B4-BE49-F238E27FC236}">
                <a16:creationId xmlns:a16="http://schemas.microsoft.com/office/drawing/2014/main" id="{80995E27-6228-71F9-A8FF-51B092D94ECE}"/>
              </a:ext>
            </a:extLst>
          </p:cNvPr>
          <p:cNvPicPr>
            <a:picLocks noChangeAspect="1"/>
          </p:cNvPicPr>
          <p:nvPr/>
        </p:nvPicPr>
        <p:blipFill rotWithShape="1">
          <a:blip r:embed="rId2">
            <a:alphaModFix/>
          </a:blip>
          <a:srcRect t="3598" r="-1" b="12110"/>
          <a:stretch/>
        </p:blipFill>
        <p:spPr>
          <a:xfrm>
            <a:off x="20" y="-1"/>
            <a:ext cx="12188932" cy="6858000"/>
          </a:xfrm>
          <a:prstGeom prst="rect">
            <a:avLst/>
          </a:prstGeom>
        </p:spPr>
      </p:pic>
      <p:sp>
        <p:nvSpPr>
          <p:cNvPr id="11" name="Rectangle 10">
            <a:extLst>
              <a:ext uri="{FF2B5EF4-FFF2-40B4-BE49-F238E27FC236}">
                <a16:creationId xmlns:a16="http://schemas.microsoft.com/office/drawing/2014/main" id="{C89012F3-E872-4965-8202-7945C4E70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82C8DB-0BC5-D748-B44C-4C3F14A041C5}"/>
              </a:ext>
            </a:extLst>
          </p:cNvPr>
          <p:cNvSpPr>
            <a:spLocks noGrp="1"/>
          </p:cNvSpPr>
          <p:nvPr>
            <p:ph type="ctrTitle"/>
          </p:nvPr>
        </p:nvSpPr>
        <p:spPr>
          <a:xfrm>
            <a:off x="482600" y="732032"/>
            <a:ext cx="5925577" cy="2966822"/>
          </a:xfrm>
        </p:spPr>
        <p:txBody>
          <a:bodyPr anchor="b">
            <a:normAutofit/>
          </a:bodyPr>
          <a:lstStyle/>
          <a:p>
            <a:r>
              <a:rPr lang="en-GB" sz="8000" b="1" dirty="0">
                <a:solidFill>
                  <a:srgbClr val="FFFFFF"/>
                </a:solidFill>
              </a:rPr>
              <a:t>R</a:t>
            </a:r>
            <a:r>
              <a:rPr lang="en-IT" sz="8000" b="1" dirty="0">
                <a:solidFill>
                  <a:srgbClr val="FFFFFF"/>
                </a:solidFill>
              </a:rPr>
              <a:t>esults</a:t>
            </a:r>
            <a:br>
              <a:rPr lang="en-IT" sz="8000" dirty="0">
                <a:solidFill>
                  <a:srgbClr val="FFFFFF"/>
                </a:solidFill>
              </a:rPr>
            </a:br>
            <a:endParaRPr lang="en-IT" sz="8000" dirty="0">
              <a:solidFill>
                <a:srgbClr val="FFFFFF"/>
              </a:solidFill>
            </a:endParaRPr>
          </a:p>
        </p:txBody>
      </p:sp>
      <p:sp>
        <p:nvSpPr>
          <p:cNvPr id="3" name="Subtitle 2">
            <a:extLst>
              <a:ext uri="{FF2B5EF4-FFF2-40B4-BE49-F238E27FC236}">
                <a16:creationId xmlns:a16="http://schemas.microsoft.com/office/drawing/2014/main" id="{58A1BCCA-AAF9-6C48-8D8A-3E54812BBD13}"/>
              </a:ext>
            </a:extLst>
          </p:cNvPr>
          <p:cNvSpPr>
            <a:spLocks noGrp="1"/>
          </p:cNvSpPr>
          <p:nvPr>
            <p:ph type="subTitle" idx="1"/>
          </p:nvPr>
        </p:nvSpPr>
        <p:spPr>
          <a:xfrm>
            <a:off x="482600" y="4201721"/>
            <a:ext cx="5925577" cy="1949813"/>
          </a:xfrm>
        </p:spPr>
        <p:txBody>
          <a:bodyPr anchor="t">
            <a:normAutofit/>
          </a:bodyPr>
          <a:lstStyle/>
          <a:p>
            <a:endParaRPr lang="en-IT">
              <a:solidFill>
                <a:srgbClr val="FFFFFF"/>
              </a:solidFill>
            </a:endParaRPr>
          </a:p>
        </p:txBody>
      </p:sp>
      <p:cxnSp>
        <p:nvCxnSpPr>
          <p:cNvPr id="13" name="Straight Connector 12">
            <a:extLst>
              <a:ext uri="{FF2B5EF4-FFF2-40B4-BE49-F238E27FC236}">
                <a16:creationId xmlns:a16="http://schemas.microsoft.com/office/drawing/2014/main" id="{8F4E56A8-93D5-4BE3-AE61-84677331AD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34921031-DE97-4979-8D9E-C47904360F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391545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BD492A0C-1773-477B-83B5-C707CB0577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382904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59472-B6B6-2440-928A-A4FFB025396D}"/>
              </a:ext>
            </a:extLst>
          </p:cNvPr>
          <p:cNvSpPr>
            <a:spLocks noGrp="1"/>
          </p:cNvSpPr>
          <p:nvPr>
            <p:ph type="title"/>
          </p:nvPr>
        </p:nvSpPr>
        <p:spPr>
          <a:xfrm>
            <a:off x="482600" y="978408"/>
            <a:ext cx="10634472" cy="460427"/>
          </a:xfrm>
        </p:spPr>
        <p:txBody>
          <a:bodyPr/>
          <a:lstStyle/>
          <a:p>
            <a:pPr algn="ctr"/>
            <a:r>
              <a:rPr lang="en-IT" sz="4400" b="1" dirty="0">
                <a:latin typeface="Times New Roman" panose="02020603050405020304" pitchFamily="18" charset="0"/>
                <a:cs typeface="Times New Roman" panose="02020603050405020304" pitchFamily="18" charset="0"/>
              </a:rPr>
              <a:t>Inpainting denoiser</a:t>
            </a:r>
            <a:br>
              <a:rPr lang="en-IT" sz="4400" dirty="0">
                <a:latin typeface="Times New Roman" panose="02020603050405020304" pitchFamily="18" charset="0"/>
                <a:cs typeface="Times New Roman" panose="02020603050405020304" pitchFamily="18" charset="0"/>
              </a:rPr>
            </a:br>
            <a:endParaRPr lang="en-IT" sz="4400" dirty="0"/>
          </a:p>
        </p:txBody>
      </p:sp>
      <p:sp>
        <p:nvSpPr>
          <p:cNvPr id="3" name="Content Placeholder 2">
            <a:extLst>
              <a:ext uri="{FF2B5EF4-FFF2-40B4-BE49-F238E27FC236}">
                <a16:creationId xmlns:a16="http://schemas.microsoft.com/office/drawing/2014/main" id="{C3AA2827-3F8F-0447-A5C7-3D6B70B70256}"/>
              </a:ext>
            </a:extLst>
          </p:cNvPr>
          <p:cNvSpPr>
            <a:spLocks noGrp="1"/>
          </p:cNvSpPr>
          <p:nvPr>
            <p:ph idx="1"/>
          </p:nvPr>
        </p:nvSpPr>
        <p:spPr>
          <a:xfrm>
            <a:off x="482600" y="1438835"/>
            <a:ext cx="11226800" cy="4440757"/>
          </a:xfrm>
        </p:spPr>
        <p:txBody>
          <a:bodyPr>
            <a:normAutofit/>
          </a:bodyPr>
          <a:lstStyle/>
          <a:p>
            <a:pPr algn="just"/>
            <a:r>
              <a:rPr lang="en-GB" sz="2000" dirty="0"/>
              <a:t>In solving linear inverse problems, in order to get good quality samples, beta should be small, that is lots of added noise in each iteration. This gives the algorithm the freedom to explore the space and arrive at a point on the manifold where the linear constraint is satisfied.</a:t>
            </a:r>
          </a:p>
          <a:p>
            <a:pPr algn="just"/>
            <a:endParaRPr lang="en-GB" sz="2000" dirty="0"/>
          </a:p>
          <a:p>
            <a:pPr algn="just"/>
            <a:endParaRPr lang="en-IT" dirty="0"/>
          </a:p>
        </p:txBody>
      </p:sp>
      <p:pic>
        <p:nvPicPr>
          <p:cNvPr id="5" name="Picture 4" descr="A picture containing text&#10;&#10;Description automatically generated">
            <a:extLst>
              <a:ext uri="{FF2B5EF4-FFF2-40B4-BE49-F238E27FC236}">
                <a16:creationId xmlns:a16="http://schemas.microsoft.com/office/drawing/2014/main" id="{D6009215-CD56-D34E-97D0-252942F15261}"/>
              </a:ext>
            </a:extLst>
          </p:cNvPr>
          <p:cNvPicPr>
            <a:picLocks noChangeAspect="1"/>
          </p:cNvPicPr>
          <p:nvPr/>
        </p:nvPicPr>
        <p:blipFill>
          <a:blip r:embed="rId2"/>
          <a:stretch>
            <a:fillRect/>
          </a:stretch>
        </p:blipFill>
        <p:spPr>
          <a:xfrm>
            <a:off x="1618361" y="2609164"/>
            <a:ext cx="8362950" cy="2986093"/>
          </a:xfrm>
          <a:prstGeom prst="rect">
            <a:avLst/>
          </a:prstGeom>
        </p:spPr>
      </p:pic>
    </p:spTree>
    <p:extLst>
      <p:ext uri="{BB962C8B-B14F-4D97-AF65-F5344CB8AC3E}">
        <p14:creationId xmlns:p14="http://schemas.microsoft.com/office/powerpoint/2010/main" val="13838569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2BAD9-02E0-0D4B-BC82-F1EE061E1470}"/>
              </a:ext>
            </a:extLst>
          </p:cNvPr>
          <p:cNvSpPr>
            <a:spLocks noGrp="1"/>
          </p:cNvSpPr>
          <p:nvPr>
            <p:ph type="title"/>
          </p:nvPr>
        </p:nvSpPr>
        <p:spPr>
          <a:xfrm>
            <a:off x="482600" y="978409"/>
            <a:ext cx="10634472" cy="661706"/>
          </a:xfrm>
        </p:spPr>
        <p:txBody>
          <a:bodyPr/>
          <a:lstStyle/>
          <a:p>
            <a:pPr algn="ctr"/>
            <a:r>
              <a:rPr lang="en-GB" sz="4000" b="1" dirty="0">
                <a:latin typeface="Times New Roman" panose="02020603050405020304" pitchFamily="18" charset="0"/>
                <a:cs typeface="Times New Roman" panose="02020603050405020304" pitchFamily="18" charset="0"/>
              </a:rPr>
              <a:t>Missing random pixels denoiser</a:t>
            </a:r>
            <a:r>
              <a:rPr lang="en-GB" sz="4000" dirty="0">
                <a:latin typeface="Times New Roman" panose="02020603050405020304" pitchFamily="18" charset="0"/>
                <a:cs typeface="Times New Roman" panose="02020603050405020304" pitchFamily="18" charset="0"/>
              </a:rPr>
              <a:t> </a:t>
            </a:r>
            <a:br>
              <a:rPr lang="en-GB" dirty="0">
                <a:latin typeface="Times New Roman" panose="02020603050405020304" pitchFamily="18" charset="0"/>
                <a:cs typeface="Times New Roman" panose="02020603050405020304" pitchFamily="18" charset="0"/>
              </a:rPr>
            </a:br>
            <a:endParaRPr lang="en-IT" dirty="0"/>
          </a:p>
        </p:txBody>
      </p:sp>
      <p:sp>
        <p:nvSpPr>
          <p:cNvPr id="3" name="Content Placeholder 2">
            <a:extLst>
              <a:ext uri="{FF2B5EF4-FFF2-40B4-BE49-F238E27FC236}">
                <a16:creationId xmlns:a16="http://schemas.microsoft.com/office/drawing/2014/main" id="{087D30C3-4BB6-7648-84F9-D3E0D112C2B2}"/>
              </a:ext>
            </a:extLst>
          </p:cNvPr>
          <p:cNvSpPr>
            <a:spLocks noGrp="1"/>
          </p:cNvSpPr>
          <p:nvPr>
            <p:ph idx="1"/>
          </p:nvPr>
        </p:nvSpPr>
        <p:spPr>
          <a:xfrm>
            <a:off x="482600" y="1452282"/>
            <a:ext cx="10506991" cy="4427309"/>
          </a:xfrm>
        </p:spPr>
        <p:txBody>
          <a:bodyPr/>
          <a:lstStyle/>
          <a:p>
            <a:pPr algn="just"/>
            <a:r>
              <a:rPr lang="en-IT" dirty="0"/>
              <a:t>As it cab be seen </a:t>
            </a:r>
            <a:r>
              <a:rPr lang="en-GB" dirty="0"/>
              <a:t>despite the significant number of missing pixels, the recovered images are remarkably similar to the originals. </a:t>
            </a:r>
          </a:p>
          <a:p>
            <a:endParaRPr lang="en-IT" dirty="0"/>
          </a:p>
          <a:p>
            <a:endParaRPr lang="en-IT" dirty="0"/>
          </a:p>
        </p:txBody>
      </p:sp>
      <p:pic>
        <p:nvPicPr>
          <p:cNvPr id="5" name="Picture 4" descr="Qr code&#10;&#10;Description automatically generated">
            <a:extLst>
              <a:ext uri="{FF2B5EF4-FFF2-40B4-BE49-F238E27FC236}">
                <a16:creationId xmlns:a16="http://schemas.microsoft.com/office/drawing/2014/main" id="{2B9073D0-D06C-2147-A6FF-94CA39868A0D}"/>
              </a:ext>
            </a:extLst>
          </p:cNvPr>
          <p:cNvPicPr>
            <a:picLocks noChangeAspect="1"/>
          </p:cNvPicPr>
          <p:nvPr/>
        </p:nvPicPr>
        <p:blipFill>
          <a:blip r:embed="rId2"/>
          <a:stretch>
            <a:fillRect/>
          </a:stretch>
        </p:blipFill>
        <p:spPr>
          <a:xfrm>
            <a:off x="1202409" y="2332965"/>
            <a:ext cx="9901464" cy="3546626"/>
          </a:xfrm>
          <a:prstGeom prst="rect">
            <a:avLst/>
          </a:prstGeom>
        </p:spPr>
      </p:pic>
    </p:spTree>
    <p:extLst>
      <p:ext uri="{BB962C8B-B14F-4D97-AF65-F5344CB8AC3E}">
        <p14:creationId xmlns:p14="http://schemas.microsoft.com/office/powerpoint/2010/main" val="3023895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B28F5-A688-0E44-A1C1-5E64FF0DAAB5}"/>
              </a:ext>
            </a:extLst>
          </p:cNvPr>
          <p:cNvSpPr>
            <a:spLocks noGrp="1"/>
          </p:cNvSpPr>
          <p:nvPr>
            <p:ph type="title"/>
          </p:nvPr>
        </p:nvSpPr>
        <p:spPr>
          <a:xfrm>
            <a:off x="482600" y="820271"/>
            <a:ext cx="10634472" cy="927847"/>
          </a:xfrm>
        </p:spPr>
        <p:txBody>
          <a:bodyPr/>
          <a:lstStyle/>
          <a:p>
            <a:pPr algn="ctr"/>
            <a:r>
              <a:rPr lang="en-GB" sz="4000" b="1" dirty="0">
                <a:latin typeface="Times New Roman" panose="02020603050405020304" pitchFamily="18" charset="0"/>
                <a:cs typeface="Times New Roman" panose="02020603050405020304" pitchFamily="18" charset="0"/>
              </a:rPr>
              <a:t>Spectral Super resolution </a:t>
            </a:r>
            <a:r>
              <a:rPr lang="en-GB" sz="4000" dirty="0">
                <a:latin typeface="Times New Roman" panose="02020603050405020304" pitchFamily="18" charset="0"/>
                <a:cs typeface="Times New Roman" panose="02020603050405020304" pitchFamily="18" charset="0"/>
              </a:rPr>
              <a:t> </a:t>
            </a:r>
            <a:br>
              <a:rPr lang="en-GB" sz="4000" dirty="0">
                <a:latin typeface="Times New Roman" panose="02020603050405020304" pitchFamily="18" charset="0"/>
                <a:cs typeface="Times New Roman" panose="02020603050405020304" pitchFamily="18" charset="0"/>
              </a:rPr>
            </a:br>
            <a:endParaRPr lang="en-IT" sz="4000" dirty="0"/>
          </a:p>
        </p:txBody>
      </p:sp>
      <p:sp>
        <p:nvSpPr>
          <p:cNvPr id="3" name="Content Placeholder 2">
            <a:extLst>
              <a:ext uri="{FF2B5EF4-FFF2-40B4-BE49-F238E27FC236}">
                <a16:creationId xmlns:a16="http://schemas.microsoft.com/office/drawing/2014/main" id="{9D084807-1AB6-E842-9F38-69AC6511C18F}"/>
              </a:ext>
            </a:extLst>
          </p:cNvPr>
          <p:cNvSpPr>
            <a:spLocks noGrp="1"/>
          </p:cNvSpPr>
          <p:nvPr>
            <p:ph idx="1"/>
          </p:nvPr>
        </p:nvSpPr>
        <p:spPr>
          <a:xfrm>
            <a:off x="482600" y="1627094"/>
            <a:ext cx="10506991" cy="4252497"/>
          </a:xfrm>
        </p:spPr>
        <p:txBody>
          <a:bodyPr/>
          <a:lstStyle/>
          <a:p>
            <a:r>
              <a:rPr lang="en-GB" dirty="0"/>
              <a:t>Project onto low frequencies (a subset of the Fourier basis)</a:t>
            </a:r>
          </a:p>
          <a:p>
            <a:endParaRPr lang="en-IT" dirty="0"/>
          </a:p>
        </p:txBody>
      </p:sp>
      <p:pic>
        <p:nvPicPr>
          <p:cNvPr id="5" name="Picture 4" descr="A picture containing text, different, colorful&#10;&#10;Description automatically generated">
            <a:extLst>
              <a:ext uri="{FF2B5EF4-FFF2-40B4-BE49-F238E27FC236}">
                <a16:creationId xmlns:a16="http://schemas.microsoft.com/office/drawing/2014/main" id="{5A4D5631-1E56-4447-9DA0-C9229F246E9B}"/>
              </a:ext>
            </a:extLst>
          </p:cNvPr>
          <p:cNvPicPr>
            <a:picLocks noChangeAspect="1"/>
          </p:cNvPicPr>
          <p:nvPr/>
        </p:nvPicPr>
        <p:blipFill>
          <a:blip r:embed="rId2"/>
          <a:stretch>
            <a:fillRect/>
          </a:stretch>
        </p:blipFill>
        <p:spPr>
          <a:xfrm>
            <a:off x="1150034" y="2217601"/>
            <a:ext cx="9172121" cy="3192506"/>
          </a:xfrm>
          <a:prstGeom prst="rect">
            <a:avLst/>
          </a:prstGeom>
        </p:spPr>
      </p:pic>
    </p:spTree>
    <p:extLst>
      <p:ext uri="{BB962C8B-B14F-4D97-AF65-F5344CB8AC3E}">
        <p14:creationId xmlns:p14="http://schemas.microsoft.com/office/powerpoint/2010/main" val="14187149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79D1C-2110-4249-9B7A-3CB7843D64A8}"/>
              </a:ext>
            </a:extLst>
          </p:cNvPr>
          <p:cNvSpPr>
            <a:spLocks noGrp="1"/>
          </p:cNvSpPr>
          <p:nvPr>
            <p:ph type="title"/>
          </p:nvPr>
        </p:nvSpPr>
        <p:spPr>
          <a:xfrm>
            <a:off x="482600" y="978408"/>
            <a:ext cx="10634472" cy="689027"/>
          </a:xfrm>
        </p:spPr>
        <p:txBody>
          <a:bodyPr/>
          <a:lstStyle/>
          <a:p>
            <a:pPr algn="ctr"/>
            <a:r>
              <a:rPr lang="en-GB" sz="4000" b="1" dirty="0"/>
              <a:t>Random basis denoiser</a:t>
            </a:r>
            <a:br>
              <a:rPr lang="en-GB" dirty="0"/>
            </a:br>
            <a:endParaRPr lang="en-IT" dirty="0"/>
          </a:p>
        </p:txBody>
      </p:sp>
      <p:sp>
        <p:nvSpPr>
          <p:cNvPr id="3" name="Content Placeholder 2">
            <a:extLst>
              <a:ext uri="{FF2B5EF4-FFF2-40B4-BE49-F238E27FC236}">
                <a16:creationId xmlns:a16="http://schemas.microsoft.com/office/drawing/2014/main" id="{0840A052-5A29-2D4C-BBB4-FD8F25FE110F}"/>
              </a:ext>
            </a:extLst>
          </p:cNvPr>
          <p:cNvSpPr>
            <a:spLocks noGrp="1"/>
          </p:cNvSpPr>
          <p:nvPr>
            <p:ph idx="1"/>
          </p:nvPr>
        </p:nvSpPr>
        <p:spPr>
          <a:xfrm>
            <a:off x="482600" y="1210236"/>
            <a:ext cx="11226800" cy="4669356"/>
          </a:xfrm>
        </p:spPr>
        <p:txBody>
          <a:bodyPr/>
          <a:lstStyle/>
          <a:p>
            <a:r>
              <a:rPr lang="en-GB" dirty="0"/>
              <a:t>Project image onto a random set of basis functions</a:t>
            </a:r>
          </a:p>
          <a:p>
            <a:endParaRPr lang="en-GB" dirty="0"/>
          </a:p>
          <a:p>
            <a:endParaRPr lang="en-IT" dirty="0"/>
          </a:p>
        </p:txBody>
      </p:sp>
      <p:pic>
        <p:nvPicPr>
          <p:cNvPr id="5" name="Picture 4" descr="Qr code&#10;&#10;Description automatically generated">
            <a:extLst>
              <a:ext uri="{FF2B5EF4-FFF2-40B4-BE49-F238E27FC236}">
                <a16:creationId xmlns:a16="http://schemas.microsoft.com/office/drawing/2014/main" id="{B467A8A5-64A5-F544-8F37-04821B19F344}"/>
              </a:ext>
            </a:extLst>
          </p:cNvPr>
          <p:cNvPicPr>
            <a:picLocks noChangeAspect="1"/>
          </p:cNvPicPr>
          <p:nvPr/>
        </p:nvPicPr>
        <p:blipFill>
          <a:blip r:embed="rId2"/>
          <a:stretch>
            <a:fillRect/>
          </a:stretch>
        </p:blipFill>
        <p:spPr>
          <a:xfrm>
            <a:off x="1158421" y="2037039"/>
            <a:ext cx="9875157" cy="3472948"/>
          </a:xfrm>
          <a:prstGeom prst="rect">
            <a:avLst/>
          </a:prstGeom>
        </p:spPr>
      </p:pic>
    </p:spTree>
    <p:extLst>
      <p:ext uri="{BB962C8B-B14F-4D97-AF65-F5344CB8AC3E}">
        <p14:creationId xmlns:p14="http://schemas.microsoft.com/office/powerpoint/2010/main" val="16734478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56F5B-7515-F341-B458-8B6768A5D38E}"/>
              </a:ext>
            </a:extLst>
          </p:cNvPr>
          <p:cNvSpPr>
            <a:spLocks noGrp="1"/>
          </p:cNvSpPr>
          <p:nvPr>
            <p:ph type="title"/>
          </p:nvPr>
        </p:nvSpPr>
        <p:spPr>
          <a:xfrm>
            <a:off x="482600" y="978408"/>
            <a:ext cx="10634472" cy="742816"/>
          </a:xfrm>
        </p:spPr>
        <p:txBody>
          <a:bodyPr/>
          <a:lstStyle/>
          <a:p>
            <a:pPr algn="ctr"/>
            <a:r>
              <a:rPr lang="en-GB" sz="4000" b="1"/>
              <a:t>Spatial Super resolution</a:t>
            </a:r>
            <a:br>
              <a:rPr lang="en-GB"/>
            </a:br>
            <a:endParaRPr lang="en-IT" dirty="0"/>
          </a:p>
        </p:txBody>
      </p:sp>
      <p:sp>
        <p:nvSpPr>
          <p:cNvPr id="3" name="Content Placeholder 2">
            <a:extLst>
              <a:ext uri="{FF2B5EF4-FFF2-40B4-BE49-F238E27FC236}">
                <a16:creationId xmlns:a16="http://schemas.microsoft.com/office/drawing/2014/main" id="{F92A1C3D-423E-9A49-8791-58E627BDE98C}"/>
              </a:ext>
            </a:extLst>
          </p:cNvPr>
          <p:cNvSpPr>
            <a:spLocks noGrp="1"/>
          </p:cNvSpPr>
          <p:nvPr>
            <p:ph idx="1"/>
          </p:nvPr>
        </p:nvSpPr>
        <p:spPr>
          <a:xfrm>
            <a:off x="482600" y="1331260"/>
            <a:ext cx="10506991" cy="4548332"/>
          </a:xfrm>
        </p:spPr>
        <p:txBody>
          <a:bodyPr/>
          <a:lstStyle/>
          <a:p>
            <a:r>
              <a:rPr lang="en-GB"/>
              <a:t>Subsample image by factor of s (both horizontally and vertially)</a:t>
            </a:r>
          </a:p>
          <a:p>
            <a:endParaRPr lang="en-IT" dirty="0"/>
          </a:p>
        </p:txBody>
      </p:sp>
      <p:pic>
        <p:nvPicPr>
          <p:cNvPr id="5" name="Picture 4">
            <a:extLst>
              <a:ext uri="{FF2B5EF4-FFF2-40B4-BE49-F238E27FC236}">
                <a16:creationId xmlns:a16="http://schemas.microsoft.com/office/drawing/2014/main" id="{453DC610-A54B-9E49-A877-B35E0E255937}"/>
              </a:ext>
            </a:extLst>
          </p:cNvPr>
          <p:cNvPicPr>
            <a:picLocks noChangeAspect="1"/>
          </p:cNvPicPr>
          <p:nvPr/>
        </p:nvPicPr>
        <p:blipFill>
          <a:blip r:embed="rId2"/>
          <a:stretch>
            <a:fillRect/>
          </a:stretch>
        </p:blipFill>
        <p:spPr>
          <a:xfrm>
            <a:off x="734109" y="2061239"/>
            <a:ext cx="10003971" cy="3465501"/>
          </a:xfrm>
          <a:prstGeom prst="rect">
            <a:avLst/>
          </a:prstGeom>
        </p:spPr>
      </p:pic>
    </p:spTree>
    <p:extLst>
      <p:ext uri="{BB962C8B-B14F-4D97-AF65-F5344CB8AC3E}">
        <p14:creationId xmlns:p14="http://schemas.microsoft.com/office/powerpoint/2010/main" val="15631350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C1461-B0BB-924F-A752-371606864729}"/>
              </a:ext>
            </a:extLst>
          </p:cNvPr>
          <p:cNvSpPr>
            <a:spLocks noGrp="1"/>
          </p:cNvSpPr>
          <p:nvPr>
            <p:ph type="title"/>
          </p:nvPr>
        </p:nvSpPr>
        <p:spPr>
          <a:xfrm>
            <a:off x="482600" y="978408"/>
            <a:ext cx="10634472" cy="821817"/>
          </a:xfrm>
        </p:spPr>
        <p:txBody>
          <a:bodyPr/>
          <a:lstStyle/>
          <a:p>
            <a:pPr algn="ctr"/>
            <a:r>
              <a:rPr lang="en-IT" dirty="0"/>
              <a:t>Conclusion</a:t>
            </a:r>
          </a:p>
        </p:txBody>
      </p:sp>
      <p:sp>
        <p:nvSpPr>
          <p:cNvPr id="3" name="Content Placeholder 2">
            <a:extLst>
              <a:ext uri="{FF2B5EF4-FFF2-40B4-BE49-F238E27FC236}">
                <a16:creationId xmlns:a16="http://schemas.microsoft.com/office/drawing/2014/main" id="{2E52F85A-F234-6B49-AE7C-8C3CAC5DAA6A}"/>
              </a:ext>
            </a:extLst>
          </p:cNvPr>
          <p:cNvSpPr>
            <a:spLocks noGrp="1"/>
          </p:cNvSpPr>
          <p:nvPr>
            <p:ph idx="1"/>
          </p:nvPr>
        </p:nvSpPr>
        <p:spPr>
          <a:xfrm>
            <a:off x="482600" y="1914526"/>
            <a:ext cx="10506991" cy="3965066"/>
          </a:xfrm>
        </p:spPr>
        <p:txBody>
          <a:bodyPr/>
          <a:lstStyle/>
          <a:p>
            <a:pPr algn="just"/>
            <a:r>
              <a:rPr lang="en-GB" dirty="0">
                <a:latin typeface="Times New Roman" panose="02020603050405020304" pitchFamily="18" charset="0"/>
                <a:cs typeface="Times New Roman" panose="02020603050405020304" pitchFamily="18" charset="0"/>
              </a:rPr>
              <a:t>W</a:t>
            </a:r>
            <a:r>
              <a:rPr lang="en-IT" dirty="0">
                <a:latin typeface="Times New Roman" panose="02020603050405020304" pitchFamily="18" charset="0"/>
                <a:cs typeface="Times New Roman" panose="02020603050405020304" pitchFamily="18" charset="0"/>
              </a:rPr>
              <a:t>ith this experiment we realize that every denoiser is efficient for specifice type of noise which is trained for,whilst for other noises they are not applicable</a:t>
            </a:r>
          </a:p>
          <a:p>
            <a:pPr algn="just"/>
            <a:r>
              <a:rPr lang="en-GB" dirty="0">
                <a:latin typeface="Times New Roman" panose="02020603050405020304" pitchFamily="18" charset="0"/>
                <a:cs typeface="Times New Roman" panose="02020603050405020304" pitchFamily="18" charset="0"/>
              </a:rPr>
              <a:t>On the </a:t>
            </a:r>
            <a:r>
              <a:rPr lang="en-GB">
                <a:latin typeface="Times New Roman" panose="02020603050405020304" pitchFamily="18" charset="0"/>
                <a:cs typeface="Times New Roman" panose="02020603050405020304" pitchFamily="18" charset="0"/>
              </a:rPr>
              <a:t>other hand, the amount of noise or corruption in the test picture is the most important component in determining the efficiency of each denoiser; the noisier the image, the less accurate the reconstructed image.</a:t>
            </a:r>
            <a:endParaRPr lang="en-IT" dirty="0"/>
          </a:p>
        </p:txBody>
      </p:sp>
    </p:spTree>
    <p:extLst>
      <p:ext uri="{BB962C8B-B14F-4D97-AF65-F5344CB8AC3E}">
        <p14:creationId xmlns:p14="http://schemas.microsoft.com/office/powerpoint/2010/main" val="397037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F24A5-0F73-4C48-A119-ACB318BB8E14}"/>
              </a:ext>
            </a:extLst>
          </p:cNvPr>
          <p:cNvSpPr>
            <a:spLocks noGrp="1"/>
          </p:cNvSpPr>
          <p:nvPr>
            <p:ph type="title"/>
          </p:nvPr>
        </p:nvSpPr>
        <p:spPr>
          <a:xfrm>
            <a:off x="482600" y="978408"/>
            <a:ext cx="10634472" cy="1173121"/>
          </a:xfrm>
        </p:spPr>
        <p:txBody>
          <a:bodyPr/>
          <a:lstStyle/>
          <a:p>
            <a:pPr algn="ctr"/>
            <a:r>
              <a:rPr lang="en-IT" sz="4000" dirty="0">
                <a:latin typeface="Times New Roman" panose="02020603050405020304" pitchFamily="18" charset="0"/>
                <a:cs typeface="Times New Roman" panose="02020603050405020304" pitchFamily="18" charset="0"/>
              </a:rPr>
              <a:t>Overview</a:t>
            </a:r>
          </a:p>
        </p:txBody>
      </p:sp>
      <p:sp>
        <p:nvSpPr>
          <p:cNvPr id="3" name="Content Placeholder 2">
            <a:extLst>
              <a:ext uri="{FF2B5EF4-FFF2-40B4-BE49-F238E27FC236}">
                <a16:creationId xmlns:a16="http://schemas.microsoft.com/office/drawing/2014/main" id="{0E99DE3D-5EA0-3046-BA1F-33324141B1EA}"/>
              </a:ext>
            </a:extLst>
          </p:cNvPr>
          <p:cNvSpPr>
            <a:spLocks noGrp="1"/>
          </p:cNvSpPr>
          <p:nvPr>
            <p:ph idx="1"/>
          </p:nvPr>
        </p:nvSpPr>
        <p:spPr>
          <a:xfrm>
            <a:off x="482600" y="2003612"/>
            <a:ext cx="10506991" cy="3875979"/>
          </a:xfrm>
        </p:spPr>
        <p:txBody>
          <a:bodyPr/>
          <a:lstStyle/>
          <a:p>
            <a:pPr marL="342900" indent="-342900" algn="just">
              <a:buFont typeface="Wingdings" pitchFamily="2" charset="2"/>
              <a:buChar char="ü"/>
            </a:pPr>
            <a:r>
              <a:rPr lang="en-GB" dirty="0">
                <a:latin typeface="Times New Roman" panose="02020603050405020304" pitchFamily="18" charset="0"/>
                <a:cs typeface="Times New Roman" panose="02020603050405020304" pitchFamily="18" charset="0"/>
              </a:rPr>
              <a:t>Deep neural networks have provided solutions for problems such as denoising, which implicitly rely on a prior probability model of natural images. </a:t>
            </a:r>
          </a:p>
          <a:p>
            <a:pPr marL="342900" indent="-342900" algn="just">
              <a:buFont typeface="Wingdings" pitchFamily="2" charset="2"/>
              <a:buChar char="ü"/>
            </a:pPr>
            <a:r>
              <a:rPr lang="en-GB" dirty="0">
                <a:latin typeface="Times New Roman" panose="02020603050405020304" pitchFamily="18" charset="0"/>
                <a:cs typeface="Times New Roman" panose="02020603050405020304" pitchFamily="18" charset="0"/>
              </a:rPr>
              <a:t>In this project a robust and general methodology for making use of this implicit prior is developed.</a:t>
            </a:r>
          </a:p>
          <a:p>
            <a:pPr marL="342900" indent="-342900" algn="just">
              <a:buFont typeface="Wingdings" pitchFamily="2" charset="2"/>
              <a:buChar char="ü"/>
            </a:pPr>
            <a:r>
              <a:rPr lang="en-GB" dirty="0">
                <a:latin typeface="Times New Roman" panose="02020603050405020304" pitchFamily="18" charset="0"/>
                <a:cs typeface="Times New Roman" panose="02020603050405020304" pitchFamily="18" charset="0"/>
              </a:rPr>
              <a:t>We develop a stochastic coarse-to-fine gradient ascent procedure for drawing high-probability samples from the implicit prior embedded within a CNN trained to perform blind (i.e., with unknown noise level) least-squares denoising. </a:t>
            </a:r>
          </a:p>
          <a:p>
            <a:pPr marL="342900" indent="-342900" algn="just">
              <a:buFont typeface="Wingdings" pitchFamily="2" charset="2"/>
              <a:buChar char="ü"/>
            </a:pPr>
            <a:r>
              <a:rPr lang="en-GB" dirty="0">
                <a:latin typeface="Times New Roman" panose="02020603050405020304" pitchFamily="18" charset="0"/>
                <a:cs typeface="Times New Roman" panose="02020603050405020304" pitchFamily="18" charset="0"/>
              </a:rPr>
              <a:t>We also develop unsupervised performance for deblurring, super-resolution, inpainting, and compressive sensing. </a:t>
            </a:r>
          </a:p>
          <a:p>
            <a:pPr algn="just"/>
            <a:endParaRPr lang="en-GB" dirty="0">
              <a:latin typeface="Times New Roman" panose="02020603050405020304" pitchFamily="18" charset="0"/>
              <a:cs typeface="Times New Roman" panose="02020603050405020304" pitchFamily="18" charset="0"/>
            </a:endParaRPr>
          </a:p>
          <a:p>
            <a:pPr algn="just"/>
            <a:endParaRPr lang="en-GB" dirty="0">
              <a:latin typeface="Times New Roman" panose="02020603050405020304" pitchFamily="18" charset="0"/>
              <a:cs typeface="Times New Roman" panose="02020603050405020304" pitchFamily="18" charset="0"/>
            </a:endParaRPr>
          </a:p>
          <a:p>
            <a:endParaRPr lang="en-IT" dirty="0"/>
          </a:p>
        </p:txBody>
      </p:sp>
    </p:spTree>
    <p:extLst>
      <p:ext uri="{BB962C8B-B14F-4D97-AF65-F5344CB8AC3E}">
        <p14:creationId xmlns:p14="http://schemas.microsoft.com/office/powerpoint/2010/main" val="3629119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7DA568B4-06BE-42A6-A5B6-A0FC251DAE0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ACC85BFE-0D03-41B5-87E4-5FA667FA55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22" name="Rectangle 21">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Content Placeholder 8" descr="Text, whiteboard&#10;&#10;Description automatically generated">
            <a:extLst>
              <a:ext uri="{FF2B5EF4-FFF2-40B4-BE49-F238E27FC236}">
                <a16:creationId xmlns:a16="http://schemas.microsoft.com/office/drawing/2014/main" id="{9E341BC0-9DB8-BF4A-BB8B-BB109F16DE9C}"/>
              </a:ext>
            </a:extLst>
          </p:cNvPr>
          <p:cNvPicPr>
            <a:picLocks noGrp="1" noChangeAspect="1"/>
          </p:cNvPicPr>
          <p:nvPr>
            <p:ph idx="1"/>
          </p:nvPr>
        </p:nvPicPr>
        <p:blipFill rotWithShape="1">
          <a:blip r:embed="rId2"/>
          <a:srcRect r="-1" b="12413"/>
          <a:stretch/>
        </p:blipFill>
        <p:spPr>
          <a:xfrm>
            <a:off x="20" y="10"/>
            <a:ext cx="12191980" cy="6857987"/>
          </a:xfrm>
          <a:prstGeom prst="rect">
            <a:avLst/>
          </a:prstGeom>
        </p:spPr>
      </p:pic>
      <p:cxnSp>
        <p:nvCxnSpPr>
          <p:cNvPr id="24" name="Straight Connector 23">
            <a:extLst>
              <a:ext uri="{FF2B5EF4-FFF2-40B4-BE49-F238E27FC236}">
                <a16:creationId xmlns:a16="http://schemas.microsoft.com/office/drawing/2014/main" id="{DB2019E5-6C31-4640-A135-6BBA7FFCF6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20748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AF790-2971-DA46-AD20-99FC7BAA855B}"/>
              </a:ext>
            </a:extLst>
          </p:cNvPr>
          <p:cNvSpPr>
            <a:spLocks noGrp="1"/>
          </p:cNvSpPr>
          <p:nvPr>
            <p:ph type="title"/>
          </p:nvPr>
        </p:nvSpPr>
        <p:spPr>
          <a:xfrm>
            <a:off x="482600" y="551544"/>
            <a:ext cx="10634472" cy="856342"/>
          </a:xfrm>
        </p:spPr>
        <p:txBody>
          <a:bodyPr/>
          <a:lstStyle/>
          <a:p>
            <a:pPr algn="ctr"/>
            <a:r>
              <a:rPr lang="en-IT" sz="4800" dirty="0">
                <a:latin typeface="Times New Roman" panose="02020603050405020304" pitchFamily="18" charset="0"/>
                <a:cs typeface="Times New Roman" panose="02020603050405020304" pitchFamily="18" charset="0"/>
              </a:rPr>
              <a:t>Review of literature</a:t>
            </a:r>
          </a:p>
        </p:txBody>
      </p:sp>
      <p:sp>
        <p:nvSpPr>
          <p:cNvPr id="3" name="Content Placeholder 2">
            <a:extLst>
              <a:ext uri="{FF2B5EF4-FFF2-40B4-BE49-F238E27FC236}">
                <a16:creationId xmlns:a16="http://schemas.microsoft.com/office/drawing/2014/main" id="{EFE28348-A203-DF4D-BAFE-129857787800}"/>
              </a:ext>
            </a:extLst>
          </p:cNvPr>
          <p:cNvSpPr>
            <a:spLocks noGrp="1"/>
          </p:cNvSpPr>
          <p:nvPr>
            <p:ph idx="1"/>
          </p:nvPr>
        </p:nvSpPr>
        <p:spPr>
          <a:xfrm>
            <a:off x="482600" y="1407886"/>
            <a:ext cx="10506991" cy="4775200"/>
          </a:xfrm>
        </p:spPr>
        <p:txBody>
          <a:bodyPr>
            <a:normAutofit/>
          </a:bodyPr>
          <a:lstStyle/>
          <a:p>
            <a:pPr algn="just"/>
            <a:r>
              <a:rPr lang="en-GB" sz="2100" dirty="0">
                <a:latin typeface="Times New Roman" panose="02020603050405020304" pitchFamily="18" charset="0"/>
                <a:cs typeface="Times New Roman" panose="02020603050405020304" pitchFamily="18" charset="0"/>
              </a:rPr>
              <a:t>Traditionally, models have been developed by combining assumed symmetry properties, with simple parametric forms, often within pre-specified transformed coordinate systems  but they are too simplistic to generate complex features, or to solve more demanding statistical inference problems. </a:t>
            </a:r>
          </a:p>
          <a:p>
            <a:pPr algn="just"/>
            <a:r>
              <a:rPr lang="en-GB" sz="2100" dirty="0">
                <a:latin typeface="Times New Roman" panose="02020603050405020304" pitchFamily="18" charset="0"/>
                <a:cs typeface="Times New Roman" panose="02020603050405020304" pitchFamily="18" charset="0"/>
              </a:rPr>
              <a:t>In recent years, nearly all problems in image processing and computer vision have been revolutionized by the use of deep Convolutional Neural Networks (CNNs). These networks are generally trained to perform tasks in a supervised fashion, without explicit use of an image prior. </a:t>
            </a:r>
          </a:p>
          <a:p>
            <a:pPr algn="just"/>
            <a:r>
              <a:rPr lang="en-GB" sz="2100" dirty="0">
                <a:latin typeface="Times New Roman" panose="02020603050405020304" pitchFamily="18" charset="0"/>
                <a:cs typeface="Times New Roman" panose="02020603050405020304" pitchFamily="18" charset="0"/>
              </a:rPr>
              <a:t>Their extraordinary success shows they use more complex priors. These implicit priors come from the training data distribution, network architecture, regularization terms in the optimization objective, and the optimization process. They're also tied to the task they're optimized for.</a:t>
            </a:r>
          </a:p>
          <a:p>
            <a:endParaRPr lang="en-GB" dirty="0"/>
          </a:p>
          <a:p>
            <a:endParaRPr lang="en-IT" dirty="0"/>
          </a:p>
        </p:txBody>
      </p:sp>
    </p:spTree>
    <p:extLst>
      <p:ext uri="{BB962C8B-B14F-4D97-AF65-F5344CB8AC3E}">
        <p14:creationId xmlns:p14="http://schemas.microsoft.com/office/powerpoint/2010/main" val="9272355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C061B-7D17-574D-A4C6-FFBA06D34857}"/>
              </a:ext>
            </a:extLst>
          </p:cNvPr>
          <p:cNvSpPr>
            <a:spLocks noGrp="1"/>
          </p:cNvSpPr>
          <p:nvPr>
            <p:ph type="title"/>
          </p:nvPr>
        </p:nvSpPr>
        <p:spPr>
          <a:xfrm>
            <a:off x="482600" y="537030"/>
            <a:ext cx="10634472" cy="624114"/>
          </a:xfrm>
        </p:spPr>
        <p:txBody>
          <a:bodyPr/>
          <a:lstStyle/>
          <a:p>
            <a:pPr algn="ctr"/>
            <a:r>
              <a:rPr lang="en-GB" sz="4800" dirty="0">
                <a:latin typeface="Times New Roman" panose="02020603050405020304" pitchFamily="18" charset="0"/>
                <a:cs typeface="Times New Roman" panose="02020603050405020304" pitchFamily="18" charset="0"/>
              </a:rPr>
              <a:t>C</a:t>
            </a:r>
            <a:r>
              <a:rPr lang="en-IT" sz="4800" dirty="0">
                <a:latin typeface="Times New Roman" panose="02020603050405020304" pitchFamily="18" charset="0"/>
                <a:cs typeface="Times New Roman" panose="02020603050405020304" pitchFamily="18" charset="0"/>
              </a:rPr>
              <a:t>ontribution of this project</a:t>
            </a:r>
          </a:p>
        </p:txBody>
      </p:sp>
      <p:sp>
        <p:nvSpPr>
          <p:cNvPr id="3" name="Content Placeholder 2">
            <a:extLst>
              <a:ext uri="{FF2B5EF4-FFF2-40B4-BE49-F238E27FC236}">
                <a16:creationId xmlns:a16="http://schemas.microsoft.com/office/drawing/2014/main" id="{D82CF330-6979-394E-A46C-9FAC030D0203}"/>
              </a:ext>
            </a:extLst>
          </p:cNvPr>
          <p:cNvSpPr>
            <a:spLocks noGrp="1"/>
          </p:cNvSpPr>
          <p:nvPr>
            <p:ph idx="1"/>
          </p:nvPr>
        </p:nvSpPr>
        <p:spPr>
          <a:xfrm>
            <a:off x="482600" y="1378858"/>
            <a:ext cx="10506991" cy="4500734"/>
          </a:xfrm>
        </p:spPr>
        <p:txBody>
          <a:bodyPr/>
          <a:lstStyle/>
          <a:p>
            <a:pPr algn="just"/>
            <a:r>
              <a:rPr lang="en-GB" sz="2000" dirty="0">
                <a:latin typeface="Times New Roman" panose="02020603050405020304" pitchFamily="18" charset="0"/>
                <a:cs typeface="Times New Roman" panose="02020603050405020304" pitchFamily="18" charset="0"/>
              </a:rPr>
              <a:t>Now in this project we derive a general algorithm for solving linear inverse problems using the prior implicit in a denoiser. </a:t>
            </a:r>
          </a:p>
          <a:p>
            <a:pPr algn="just"/>
            <a:r>
              <a:rPr lang="en-GB" sz="2000" dirty="0">
                <a:latin typeface="Times New Roman" panose="02020603050405020304" pitchFamily="18" charset="0"/>
                <a:cs typeface="Times New Roman" panose="02020603050405020304" pitchFamily="18" charset="0"/>
              </a:rPr>
              <a:t>Classical statistics says a denoiser that minimizes squared error of additively distorted pictures is optimal. Gaussian noise is the gradient of noisy pictures' log density. This result is similar to score matching, but it relates least-squares optimum denoising to the embedding prior.</a:t>
            </a:r>
          </a:p>
          <a:p>
            <a:pPr algn="just"/>
            <a:r>
              <a:rPr lang="en-GB" sz="2000" dirty="0">
                <a:latin typeface="Times New Roman" panose="02020603050405020304" pitchFamily="18" charset="0"/>
                <a:cs typeface="Times New Roman" panose="02020603050405020304" pitchFamily="18" charset="0"/>
              </a:rPr>
              <a:t>Starting from a random initialization, we develop a stochastic ascent algorithm that uses this denoiser-estimated gradient to draw high-probability samples from the embedded prior. The gradient step sizes and the amplitude of injected noise are jointly and adaptively controlled by the denoiser, producing robust and efficient convergence. </a:t>
            </a:r>
          </a:p>
          <a:p>
            <a:endParaRPr lang="en-IT" dirty="0"/>
          </a:p>
        </p:txBody>
      </p:sp>
    </p:spTree>
    <p:extLst>
      <p:ext uri="{BB962C8B-B14F-4D97-AF65-F5344CB8AC3E}">
        <p14:creationId xmlns:p14="http://schemas.microsoft.com/office/powerpoint/2010/main" val="700781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5BFE9-A448-B543-BF25-83B2BAF00F3C}"/>
              </a:ext>
            </a:extLst>
          </p:cNvPr>
          <p:cNvSpPr>
            <a:spLocks noGrp="1"/>
          </p:cNvSpPr>
          <p:nvPr>
            <p:ph type="title"/>
          </p:nvPr>
        </p:nvSpPr>
        <p:spPr>
          <a:xfrm>
            <a:off x="482600" y="591672"/>
            <a:ext cx="10634472" cy="914400"/>
          </a:xfrm>
        </p:spPr>
        <p:txBody>
          <a:bodyPr/>
          <a:lstStyle/>
          <a:p>
            <a:pPr algn="ctr"/>
            <a:r>
              <a:rPr lang="en-IT" sz="4400" dirty="0">
                <a:latin typeface="Times New Roman" panose="02020603050405020304" pitchFamily="18" charset="0"/>
                <a:cs typeface="Times New Roman" panose="02020603050405020304" pitchFamily="18" charset="0"/>
              </a:rPr>
              <a:t>Dataset and Libraries</a:t>
            </a:r>
          </a:p>
        </p:txBody>
      </p:sp>
      <p:sp>
        <p:nvSpPr>
          <p:cNvPr id="3" name="Content Placeholder 2">
            <a:extLst>
              <a:ext uri="{FF2B5EF4-FFF2-40B4-BE49-F238E27FC236}">
                <a16:creationId xmlns:a16="http://schemas.microsoft.com/office/drawing/2014/main" id="{B2EABA79-A1CC-7444-B991-57DBDC313D97}"/>
              </a:ext>
            </a:extLst>
          </p:cNvPr>
          <p:cNvSpPr>
            <a:spLocks noGrp="1"/>
          </p:cNvSpPr>
          <p:nvPr>
            <p:ph idx="1"/>
          </p:nvPr>
        </p:nvSpPr>
        <p:spPr>
          <a:xfrm>
            <a:off x="482600" y="1506072"/>
            <a:ext cx="10506991" cy="4760256"/>
          </a:xfrm>
        </p:spPr>
        <p:txBody>
          <a:bodyPr>
            <a:noAutofit/>
          </a:bodyPr>
          <a:lstStyle/>
          <a:p>
            <a:pPr algn="just"/>
            <a:r>
              <a:rPr lang="en-GB" sz="1600" b="1" u="sng" dirty="0">
                <a:solidFill>
                  <a:srgbClr val="7030A0"/>
                </a:solidFill>
                <a:latin typeface="Times New Roman" panose="02020603050405020304" pitchFamily="18" charset="0"/>
                <a:cs typeface="Times New Roman" panose="02020603050405020304" pitchFamily="18" charset="0"/>
              </a:rPr>
              <a:t>Dataset :</a:t>
            </a:r>
          </a:p>
          <a:p>
            <a:pPr algn="just"/>
            <a:r>
              <a:rPr lang="en-GB" sz="1600" dirty="0">
                <a:latin typeface="Times New Roman" panose="02020603050405020304" pitchFamily="18" charset="0"/>
                <a:cs typeface="Times New Roman" panose="02020603050405020304" pitchFamily="18" charset="0"/>
              </a:rPr>
              <a:t> Inpainting examples generated using three BF-CNN denoisers trained on:</a:t>
            </a:r>
          </a:p>
          <a:p>
            <a:pPr algn="just"/>
            <a:r>
              <a:rPr lang="en-GB" sz="1600" dirty="0">
                <a:latin typeface="Times New Roman" panose="02020603050405020304" pitchFamily="18" charset="0"/>
                <a:cs typeface="Times New Roman" panose="02020603050405020304" pitchFamily="18" charset="0"/>
              </a:rPr>
              <a:t>(1) MNIST</a:t>
            </a:r>
          </a:p>
          <a:p>
            <a:pPr algn="just"/>
            <a:r>
              <a:rPr lang="en-GB" sz="1600" dirty="0">
                <a:latin typeface="Times New Roman" panose="02020603050405020304" pitchFamily="18" charset="0"/>
                <a:cs typeface="Times New Roman" panose="02020603050405020304" pitchFamily="18" charset="0"/>
              </a:rPr>
              <a:t>(2) Berkeley  segmentation dataset: The public benchmark based on this data consists of all of the grayscale and colour segmentations for 300 images. The images are divided into a training set of 200 images, and a test set of 100 images.</a:t>
            </a:r>
          </a:p>
          <a:p>
            <a:pPr algn="just"/>
            <a:r>
              <a:rPr lang="en-GB" sz="1600" b="1" u="sng" dirty="0">
                <a:solidFill>
                  <a:srgbClr val="7030A0"/>
                </a:solidFill>
                <a:latin typeface="Times New Roman" panose="02020603050405020304" pitchFamily="18" charset="0"/>
                <a:cs typeface="Times New Roman" panose="02020603050405020304" pitchFamily="18" charset="0"/>
              </a:rPr>
              <a:t>Important Libraries:</a:t>
            </a:r>
          </a:p>
          <a:p>
            <a:pPr marL="342900" indent="-342900" algn="just">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The most important libraries employed in the code are reported in the following list:</a:t>
            </a:r>
          </a:p>
          <a:p>
            <a:pPr marL="342900" indent="-342900" algn="just">
              <a:buFont typeface="Arial" panose="020B0604020202020204" pitchFamily="34" charset="0"/>
              <a:buChar char="•"/>
            </a:pPr>
            <a:r>
              <a:rPr lang="en-IT" sz="1600" dirty="0">
                <a:latin typeface="Times New Roman" panose="02020603050405020304" pitchFamily="18" charset="0"/>
                <a:cs typeface="Times New Roman" panose="02020603050405020304" pitchFamily="18" charset="0"/>
              </a:rPr>
              <a:t>OS:we </a:t>
            </a:r>
            <a:r>
              <a:rPr lang="en-GB" sz="1600" dirty="0">
                <a:latin typeface="Times New Roman" panose="02020603050405020304" pitchFamily="18" charset="0"/>
                <a:cs typeface="Times New Roman" panose="02020603050405020304" pitchFamily="18" charset="0"/>
              </a:rPr>
              <a:t>import the </a:t>
            </a:r>
            <a:r>
              <a:rPr lang="en-GB" sz="1600" dirty="0" err="1">
                <a:latin typeface="Times New Roman" panose="02020603050405020304" pitchFamily="18" charset="0"/>
                <a:cs typeface="Times New Roman" panose="02020603050405020304" pitchFamily="18" charset="0"/>
              </a:rPr>
              <a:t>os</a:t>
            </a:r>
            <a:r>
              <a:rPr lang="en-GB" sz="1600" dirty="0">
                <a:latin typeface="Times New Roman" panose="02020603050405020304" pitchFamily="18" charset="0"/>
                <a:cs typeface="Times New Roman" panose="02020603050405020304" pitchFamily="18" charset="0"/>
              </a:rPr>
              <a:t> module to interact with the underlying operating system</a:t>
            </a:r>
          </a:p>
          <a:p>
            <a:pPr marL="342900" indent="-342900" algn="just">
              <a:buFont typeface="Arial" panose="020B0604020202020204" pitchFamily="34" charset="0"/>
              <a:buChar char="•"/>
            </a:pPr>
            <a:r>
              <a:rPr lang="en-GB" sz="1600" dirty="0" err="1">
                <a:latin typeface="Times New Roman" panose="02020603050405020304" pitchFamily="18" charset="0"/>
                <a:cs typeface="Times New Roman" panose="02020603050405020304" pitchFamily="18" charset="0"/>
              </a:rPr>
              <a:t>Numpy</a:t>
            </a:r>
            <a:r>
              <a:rPr lang="en-GB" sz="1600" dirty="0">
                <a:latin typeface="Times New Roman" panose="02020603050405020304" pitchFamily="18" charset="0"/>
                <a:cs typeface="Times New Roman" panose="02020603050405020304" pitchFamily="18" charset="0"/>
              </a:rPr>
              <a:t>: used to support multidimensional array;</a:t>
            </a:r>
          </a:p>
          <a:p>
            <a:pPr marL="342900" indent="-342900" algn="just">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Pandas: flexible and easy to use open source data analysis and manipulation tool</a:t>
            </a:r>
          </a:p>
          <a:p>
            <a:pPr marL="342900" indent="-342900" algn="just">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Matplotlib: a comprehensive library for creating static, animated, and interactive visualizations in Python.</a:t>
            </a:r>
          </a:p>
          <a:p>
            <a:pPr marL="342900" indent="-342900" algn="just">
              <a:buFont typeface="Arial" panose="020B0604020202020204" pitchFamily="34" charset="0"/>
              <a:buChar char="•"/>
            </a:pPr>
            <a:r>
              <a:rPr lang="en-GB" sz="1600" dirty="0">
                <a:latin typeface="Times New Roman" panose="02020603050405020304" pitchFamily="18" charset="0"/>
                <a:cs typeface="Times New Roman" panose="02020603050405020304" pitchFamily="18" charset="0"/>
              </a:rPr>
              <a:t>Torch : is an open-source machine learning library, a scientific computing framework, and a script language. It provides a wide range of algorithms for deep learning, and uses the scripting language</a:t>
            </a:r>
          </a:p>
          <a:p>
            <a:pPr algn="just"/>
            <a:endParaRPr lang="en-GB" sz="16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GB" sz="1600" dirty="0">
              <a:latin typeface="Times New Roman" panose="02020603050405020304" pitchFamily="18" charset="0"/>
              <a:cs typeface="Times New Roman" panose="02020603050405020304" pitchFamily="18" charset="0"/>
            </a:endParaRPr>
          </a:p>
          <a:p>
            <a:endParaRPr lang="en-IT" sz="1600" dirty="0"/>
          </a:p>
        </p:txBody>
      </p:sp>
    </p:spTree>
    <p:extLst>
      <p:ext uri="{BB962C8B-B14F-4D97-AF65-F5344CB8AC3E}">
        <p14:creationId xmlns:p14="http://schemas.microsoft.com/office/powerpoint/2010/main" val="3188212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EBBB9-B238-1049-8C72-067EAB4D2970}"/>
              </a:ext>
            </a:extLst>
          </p:cNvPr>
          <p:cNvSpPr>
            <a:spLocks noGrp="1"/>
          </p:cNvSpPr>
          <p:nvPr>
            <p:ph type="title"/>
          </p:nvPr>
        </p:nvSpPr>
        <p:spPr>
          <a:xfrm>
            <a:off x="482600" y="494314"/>
            <a:ext cx="10634472" cy="968187"/>
          </a:xfrm>
        </p:spPr>
        <p:txBody>
          <a:bodyPr/>
          <a:lstStyle/>
          <a:p>
            <a:pPr algn="ctr"/>
            <a:br>
              <a:rPr lang="en-GB" sz="4800" dirty="0">
                <a:latin typeface="Times New Roman" panose="02020603050405020304" pitchFamily="18" charset="0"/>
                <a:cs typeface="Times New Roman" panose="02020603050405020304" pitchFamily="18" charset="0"/>
              </a:rPr>
            </a:br>
            <a:r>
              <a:rPr lang="en-GB" sz="4800" dirty="0">
                <a:latin typeface="Times New Roman" panose="02020603050405020304" pitchFamily="18" charset="0"/>
                <a:cs typeface="Times New Roman" panose="02020603050405020304" pitchFamily="18" charset="0"/>
              </a:rPr>
              <a:t>M</a:t>
            </a:r>
            <a:r>
              <a:rPr lang="en-IT" sz="4800" dirty="0">
                <a:latin typeface="Times New Roman" panose="02020603050405020304" pitchFamily="18" charset="0"/>
                <a:cs typeface="Times New Roman" panose="02020603050405020304" pitchFamily="18" charset="0"/>
              </a:rPr>
              <a:t>ethodology</a:t>
            </a:r>
            <a:br>
              <a:rPr lang="en-IT" sz="4800" dirty="0">
                <a:latin typeface="Times New Roman" panose="02020603050405020304" pitchFamily="18" charset="0"/>
                <a:cs typeface="Times New Roman" panose="02020603050405020304" pitchFamily="18" charset="0"/>
              </a:rPr>
            </a:br>
            <a:endParaRPr lang="en-IT"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666ED97-E632-454F-BF3A-3AE47716D082}"/>
              </a:ext>
            </a:extLst>
          </p:cNvPr>
          <p:cNvSpPr>
            <a:spLocks noGrp="1"/>
          </p:cNvSpPr>
          <p:nvPr>
            <p:ph idx="1"/>
          </p:nvPr>
        </p:nvSpPr>
        <p:spPr>
          <a:xfrm>
            <a:off x="482600" y="1667435"/>
            <a:ext cx="11054976" cy="4212157"/>
          </a:xfrm>
        </p:spPr>
        <p:txBody>
          <a:bodyPr>
            <a:normAutofit fontScale="92500" lnSpcReduction="10000"/>
          </a:bodyPr>
          <a:lstStyle/>
          <a:p>
            <a:pPr algn="just"/>
            <a:r>
              <a:rPr lang="en-IT" sz="2600" dirty="0">
                <a:latin typeface="Times New Roman" panose="02020603050405020304" pitchFamily="18" charset="0"/>
                <a:cs typeface="Times New Roman" panose="02020603050405020304" pitchFamily="18" charset="0"/>
              </a:rPr>
              <a:t>Different Denoisers:</a:t>
            </a:r>
          </a:p>
          <a:p>
            <a:pPr marL="857250" indent="-857250" algn="just">
              <a:buFont typeface="Wingdings" pitchFamily="2" charset="2"/>
              <a:buChar char="q"/>
            </a:pPr>
            <a:r>
              <a:rPr lang="en-IT" sz="2200" b="1" dirty="0">
                <a:latin typeface="Times New Roman" panose="02020603050405020304" pitchFamily="18" charset="0"/>
                <a:cs typeface="Times New Roman" panose="02020603050405020304" pitchFamily="18" charset="0"/>
              </a:rPr>
              <a:t>Inpainting</a:t>
            </a:r>
            <a:endParaRPr lang="en-GB" sz="2200" dirty="0">
              <a:latin typeface="Times New Roman" panose="02020603050405020304" pitchFamily="18" charset="0"/>
              <a:cs typeface="Times New Roman" panose="02020603050405020304" pitchFamily="18" charset="0"/>
            </a:endParaRPr>
          </a:p>
          <a:p>
            <a:pPr marL="857250" indent="-857250" algn="just">
              <a:buFont typeface="Wingdings" pitchFamily="2" charset="2"/>
              <a:buChar char="q"/>
            </a:pPr>
            <a:r>
              <a:rPr lang="en-GB" sz="2200" b="1" dirty="0">
                <a:latin typeface="Times New Roman" panose="02020603050405020304" pitchFamily="18" charset="0"/>
                <a:cs typeface="Times New Roman" panose="02020603050405020304" pitchFamily="18" charset="0"/>
              </a:rPr>
              <a:t>Missing random pixels</a:t>
            </a:r>
            <a:endParaRPr lang="en-GB" sz="2200" dirty="0">
              <a:latin typeface="Times New Roman" panose="02020603050405020304" pitchFamily="18" charset="0"/>
              <a:cs typeface="Times New Roman" panose="02020603050405020304" pitchFamily="18" charset="0"/>
            </a:endParaRPr>
          </a:p>
          <a:p>
            <a:pPr marL="857250" indent="-857250" algn="just">
              <a:buFont typeface="Wingdings" pitchFamily="2" charset="2"/>
              <a:buChar char="q"/>
            </a:pPr>
            <a:r>
              <a:rPr lang="en-GB" sz="2200" b="1" dirty="0">
                <a:latin typeface="Times New Roman" panose="02020603050405020304" pitchFamily="18" charset="0"/>
                <a:cs typeface="Times New Roman" panose="02020603050405020304" pitchFamily="18" charset="0"/>
              </a:rPr>
              <a:t>Spectral Super resolution </a:t>
            </a:r>
            <a:endParaRPr lang="en-GB" sz="2200" dirty="0">
              <a:latin typeface="Times New Roman" panose="02020603050405020304" pitchFamily="18" charset="0"/>
              <a:cs typeface="Times New Roman" panose="02020603050405020304" pitchFamily="18" charset="0"/>
            </a:endParaRPr>
          </a:p>
          <a:p>
            <a:pPr marL="857250" indent="-857250" algn="just">
              <a:buFont typeface="Wingdings" pitchFamily="2" charset="2"/>
              <a:buChar char="q"/>
            </a:pPr>
            <a:r>
              <a:rPr lang="en-GB" sz="2200" b="1" dirty="0">
                <a:latin typeface="Times New Roman" panose="02020603050405020304" pitchFamily="18" charset="0"/>
                <a:cs typeface="Times New Roman" panose="02020603050405020304" pitchFamily="18" charset="0"/>
              </a:rPr>
              <a:t>Random basis </a:t>
            </a:r>
            <a:endParaRPr lang="en-GB" sz="2200" dirty="0">
              <a:latin typeface="Times New Roman" panose="02020603050405020304" pitchFamily="18" charset="0"/>
              <a:cs typeface="Times New Roman" panose="02020603050405020304" pitchFamily="18" charset="0"/>
            </a:endParaRPr>
          </a:p>
          <a:p>
            <a:pPr marL="857250" indent="-857250" algn="just">
              <a:buFont typeface="Wingdings" pitchFamily="2" charset="2"/>
              <a:buChar char="q"/>
            </a:pPr>
            <a:r>
              <a:rPr lang="en-GB" sz="2200" dirty="0">
                <a:latin typeface="Times New Roman" panose="02020603050405020304" pitchFamily="18" charset="0"/>
                <a:cs typeface="Times New Roman" panose="02020603050405020304" pitchFamily="18" charset="0"/>
              </a:rPr>
              <a:t> </a:t>
            </a:r>
            <a:r>
              <a:rPr lang="en-GB" sz="2200" b="1" dirty="0">
                <a:latin typeface="Times New Roman" panose="02020603050405020304" pitchFamily="18" charset="0"/>
                <a:cs typeface="Times New Roman" panose="02020603050405020304" pitchFamily="18" charset="0"/>
              </a:rPr>
              <a:t>Spatial super resolution</a:t>
            </a:r>
            <a:endParaRPr lang="en-GB" sz="2200" dirty="0">
              <a:latin typeface="Times New Roman" panose="02020603050405020304" pitchFamily="18" charset="0"/>
              <a:cs typeface="Times New Roman" panose="02020603050405020304" pitchFamily="18" charset="0"/>
            </a:endParaRPr>
          </a:p>
          <a:p>
            <a:pPr algn="just"/>
            <a:endParaRPr lang="en-GB" dirty="0"/>
          </a:p>
          <a:p>
            <a:pPr algn="just"/>
            <a:endParaRPr lang="en-GB" sz="2000" dirty="0">
              <a:latin typeface="Times New Roman" panose="02020603050405020304" pitchFamily="18" charset="0"/>
              <a:cs typeface="Times New Roman" panose="02020603050405020304" pitchFamily="18" charset="0"/>
            </a:endParaRPr>
          </a:p>
          <a:p>
            <a:br>
              <a:rPr lang="en-IT" dirty="0"/>
            </a:br>
            <a:endParaRPr lang="en-IT" dirty="0"/>
          </a:p>
        </p:txBody>
      </p:sp>
    </p:spTree>
    <p:extLst>
      <p:ext uri="{BB962C8B-B14F-4D97-AF65-F5344CB8AC3E}">
        <p14:creationId xmlns:p14="http://schemas.microsoft.com/office/powerpoint/2010/main" val="6144816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F19AE-F5D1-2F40-828C-F9DD4B76A8CC}"/>
              </a:ext>
            </a:extLst>
          </p:cNvPr>
          <p:cNvSpPr>
            <a:spLocks noGrp="1"/>
          </p:cNvSpPr>
          <p:nvPr>
            <p:ph type="title"/>
          </p:nvPr>
        </p:nvSpPr>
        <p:spPr>
          <a:xfrm>
            <a:off x="482600" y="591671"/>
            <a:ext cx="10634472" cy="537882"/>
          </a:xfrm>
        </p:spPr>
        <p:txBody>
          <a:bodyPr/>
          <a:lstStyle/>
          <a:p>
            <a:pPr algn="ctr"/>
            <a:r>
              <a:rPr lang="en-IT" sz="4000" b="1" dirty="0">
                <a:latin typeface="Times New Roman" panose="02020603050405020304" pitchFamily="18" charset="0"/>
                <a:cs typeface="Times New Roman" panose="02020603050405020304" pitchFamily="18" charset="0"/>
              </a:rPr>
              <a:t>Inpainting</a:t>
            </a:r>
            <a:endParaRPr lang="en-IT" sz="4000" dirty="0"/>
          </a:p>
        </p:txBody>
      </p:sp>
      <p:sp>
        <p:nvSpPr>
          <p:cNvPr id="3" name="Content Placeholder 2">
            <a:extLst>
              <a:ext uri="{FF2B5EF4-FFF2-40B4-BE49-F238E27FC236}">
                <a16:creationId xmlns:a16="http://schemas.microsoft.com/office/drawing/2014/main" id="{7FA36029-D698-2E4F-BA55-9B9968710B09}"/>
              </a:ext>
            </a:extLst>
          </p:cNvPr>
          <p:cNvSpPr>
            <a:spLocks noGrp="1"/>
          </p:cNvSpPr>
          <p:nvPr>
            <p:ph idx="1"/>
          </p:nvPr>
        </p:nvSpPr>
        <p:spPr>
          <a:xfrm>
            <a:off x="482600" y="1264024"/>
            <a:ext cx="10506991" cy="4615567"/>
          </a:xfrm>
        </p:spPr>
        <p:txBody>
          <a:bodyPr/>
          <a:lstStyle/>
          <a:p>
            <a:pPr algn="just"/>
            <a:r>
              <a:rPr lang="en-GB" sz="2000" dirty="0">
                <a:latin typeface="Times New Roman" panose="02020603050405020304" pitchFamily="18" charset="0"/>
                <a:cs typeface="Times New Roman" panose="02020603050405020304" pitchFamily="18" charset="0"/>
              </a:rPr>
              <a:t>Description: Image inpainting is the task of reconstructing missing image parts from available known data. This method can be illustrated better with an example:</a:t>
            </a:r>
          </a:p>
          <a:p>
            <a:pPr algn="just"/>
            <a:r>
              <a:rPr lang="en-GB" sz="2000" b="1" dirty="0"/>
              <a:t>Example:</a:t>
            </a:r>
          </a:p>
          <a:p>
            <a:pPr algn="just"/>
            <a:r>
              <a:rPr lang="en-GB" sz="2000" dirty="0"/>
              <a:t>Inpainting examples generated using three BF-CNN denoisers trained on (1) MNIST, (2) Berkeley grayscale segmentation dataset (3) Berkeley </a:t>
            </a:r>
            <a:r>
              <a:rPr lang="en-GB" sz="2000" dirty="0" err="1"/>
              <a:t>color</a:t>
            </a:r>
            <a:r>
              <a:rPr lang="en-GB" sz="2000" dirty="0"/>
              <a:t> segmentation dataset. </a:t>
            </a:r>
          </a:p>
          <a:p>
            <a:pPr algn="just"/>
            <a:endParaRPr lang="en-IT" dirty="0"/>
          </a:p>
        </p:txBody>
      </p:sp>
      <p:pic>
        <p:nvPicPr>
          <p:cNvPr id="5" name="Picture 4" descr="A picture containing text&#10;&#10;Description automatically generated">
            <a:extLst>
              <a:ext uri="{FF2B5EF4-FFF2-40B4-BE49-F238E27FC236}">
                <a16:creationId xmlns:a16="http://schemas.microsoft.com/office/drawing/2014/main" id="{96FDFCCF-BB20-CA40-9070-60B868DA9A9C}"/>
              </a:ext>
            </a:extLst>
          </p:cNvPr>
          <p:cNvPicPr>
            <a:picLocks noChangeAspect="1"/>
          </p:cNvPicPr>
          <p:nvPr/>
        </p:nvPicPr>
        <p:blipFill>
          <a:blip r:embed="rId3"/>
          <a:stretch>
            <a:fillRect/>
          </a:stretch>
        </p:blipFill>
        <p:spPr>
          <a:xfrm>
            <a:off x="482600" y="3106176"/>
            <a:ext cx="4709898" cy="2617634"/>
          </a:xfrm>
          <a:prstGeom prst="rect">
            <a:avLst/>
          </a:prstGeom>
        </p:spPr>
      </p:pic>
      <p:pic>
        <p:nvPicPr>
          <p:cNvPr id="7" name="Picture 6" descr="A collage of pictures of different animals&#10;&#10;Description automatically generated with low confidence">
            <a:extLst>
              <a:ext uri="{FF2B5EF4-FFF2-40B4-BE49-F238E27FC236}">
                <a16:creationId xmlns:a16="http://schemas.microsoft.com/office/drawing/2014/main" id="{9D562C61-C185-5846-A675-1D3F12EE0168}"/>
              </a:ext>
            </a:extLst>
          </p:cNvPr>
          <p:cNvPicPr>
            <a:picLocks noChangeAspect="1"/>
          </p:cNvPicPr>
          <p:nvPr/>
        </p:nvPicPr>
        <p:blipFill>
          <a:blip r:embed="rId4"/>
          <a:stretch>
            <a:fillRect/>
          </a:stretch>
        </p:blipFill>
        <p:spPr>
          <a:xfrm>
            <a:off x="5834743" y="3151995"/>
            <a:ext cx="5125819" cy="2617634"/>
          </a:xfrm>
          <a:prstGeom prst="rect">
            <a:avLst/>
          </a:prstGeom>
        </p:spPr>
      </p:pic>
    </p:spTree>
    <p:extLst>
      <p:ext uri="{BB962C8B-B14F-4D97-AF65-F5344CB8AC3E}">
        <p14:creationId xmlns:p14="http://schemas.microsoft.com/office/powerpoint/2010/main" val="3874749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B027D-307C-D142-AF6C-2DDB96CE4248}"/>
              </a:ext>
            </a:extLst>
          </p:cNvPr>
          <p:cNvSpPr>
            <a:spLocks noGrp="1"/>
          </p:cNvSpPr>
          <p:nvPr>
            <p:ph type="title"/>
          </p:nvPr>
        </p:nvSpPr>
        <p:spPr>
          <a:xfrm>
            <a:off x="482600" y="978408"/>
            <a:ext cx="10634472" cy="756263"/>
          </a:xfrm>
        </p:spPr>
        <p:txBody>
          <a:bodyPr/>
          <a:lstStyle/>
          <a:p>
            <a:pPr algn="ctr"/>
            <a:r>
              <a:rPr lang="en-GB" sz="4000" b="1" dirty="0">
                <a:latin typeface="Times New Roman" panose="02020603050405020304" pitchFamily="18" charset="0"/>
                <a:cs typeface="Times New Roman" panose="02020603050405020304" pitchFamily="18" charset="0"/>
              </a:rPr>
              <a:t>Missing random pixels</a:t>
            </a:r>
            <a:endParaRPr lang="en-IT" sz="4000" dirty="0"/>
          </a:p>
        </p:txBody>
      </p:sp>
      <p:sp>
        <p:nvSpPr>
          <p:cNvPr id="3" name="Content Placeholder 2">
            <a:extLst>
              <a:ext uri="{FF2B5EF4-FFF2-40B4-BE49-F238E27FC236}">
                <a16:creationId xmlns:a16="http://schemas.microsoft.com/office/drawing/2014/main" id="{CA3BC655-D767-784A-B73F-3FDB2DC090B4}"/>
              </a:ext>
            </a:extLst>
          </p:cNvPr>
          <p:cNvSpPr>
            <a:spLocks noGrp="1"/>
          </p:cNvSpPr>
          <p:nvPr>
            <p:ph idx="1"/>
          </p:nvPr>
        </p:nvSpPr>
        <p:spPr>
          <a:xfrm>
            <a:off x="482600" y="1734672"/>
            <a:ext cx="10506991" cy="4144920"/>
          </a:xfrm>
        </p:spPr>
        <p:txBody>
          <a:bodyPr/>
          <a:lstStyle/>
          <a:p>
            <a:r>
              <a:rPr lang="en-GB" dirty="0">
                <a:latin typeface="Times New Roman" panose="02020603050405020304" pitchFamily="18" charset="0"/>
                <a:cs typeface="Times New Roman" panose="02020603050405020304" pitchFamily="18" charset="0"/>
              </a:rPr>
              <a:t>Consider a measurement process that discards pixels at random. M is a matrix with low rank whose columns are a subset of the identity matrix corresponding to the randomly selected set of preserved pixels.</a:t>
            </a:r>
          </a:p>
          <a:p>
            <a:endParaRPr lang="en-IT" dirty="0"/>
          </a:p>
        </p:txBody>
      </p:sp>
    </p:spTree>
    <p:extLst>
      <p:ext uri="{BB962C8B-B14F-4D97-AF65-F5344CB8AC3E}">
        <p14:creationId xmlns:p14="http://schemas.microsoft.com/office/powerpoint/2010/main" val="437875431"/>
      </p:ext>
    </p:extLst>
  </p:cSld>
  <p:clrMapOvr>
    <a:masterClrMapping/>
  </p:clrMapOvr>
</p:sld>
</file>

<file path=ppt/theme/theme1.xml><?xml version="1.0" encoding="utf-8"?>
<a:theme xmlns:a="http://schemas.openxmlformats.org/drawingml/2006/main" name="LevelVTI">
  <a:themeElements>
    <a:clrScheme name="AnalogousFromLightSeedRightStep">
      <a:dk1>
        <a:srgbClr val="000000"/>
      </a:dk1>
      <a:lt1>
        <a:srgbClr val="FFFFFF"/>
      </a:lt1>
      <a:dk2>
        <a:srgbClr val="41243C"/>
      </a:dk2>
      <a:lt2>
        <a:srgbClr val="E2E8E3"/>
      </a:lt2>
      <a:accent1>
        <a:srgbClr val="C493BC"/>
      </a:accent1>
      <a:accent2>
        <a:srgbClr val="BA7F98"/>
      </a:accent2>
      <a:accent3>
        <a:srgbClr val="C69696"/>
      </a:accent3>
      <a:accent4>
        <a:srgbClr val="BA977F"/>
      </a:accent4>
      <a:accent5>
        <a:srgbClr val="ABA481"/>
      </a:accent5>
      <a:accent6>
        <a:srgbClr val="9CA974"/>
      </a:accent6>
      <a:hlink>
        <a:srgbClr val="568E5F"/>
      </a:hlink>
      <a:folHlink>
        <a:srgbClr val="7F7F7F"/>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TotalTime>
  <Words>1155</Words>
  <Application>Microsoft Macintosh PowerPoint</Application>
  <PresentationFormat>Widescreen</PresentationFormat>
  <Paragraphs>71</Paragraphs>
  <Slides>19</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Cambria Math</vt:lpstr>
      <vt:lpstr>Seaford</vt:lpstr>
      <vt:lpstr>Times New Roman</vt:lpstr>
      <vt:lpstr>Wingdings</vt:lpstr>
      <vt:lpstr>LevelVTI</vt:lpstr>
      <vt:lpstr>Solving Linear Inverse Problems Using the Prior Implicit in a Denoiser  </vt:lpstr>
      <vt:lpstr>Overview</vt:lpstr>
      <vt:lpstr>PowerPoint Presentation</vt:lpstr>
      <vt:lpstr>Review of literature</vt:lpstr>
      <vt:lpstr>Contribution of this project</vt:lpstr>
      <vt:lpstr>Dataset and Libraries</vt:lpstr>
      <vt:lpstr> Methodology </vt:lpstr>
      <vt:lpstr>Inpainting</vt:lpstr>
      <vt:lpstr>Missing random pixels</vt:lpstr>
      <vt:lpstr>Spectral Super resolution</vt:lpstr>
      <vt:lpstr>Random basis</vt:lpstr>
      <vt:lpstr>Spatial super resolution</vt:lpstr>
      <vt:lpstr>Results </vt:lpstr>
      <vt:lpstr>Inpainting denoiser </vt:lpstr>
      <vt:lpstr>Missing random pixels denoiser  </vt:lpstr>
      <vt:lpstr>Spectral Super resolution   </vt:lpstr>
      <vt:lpstr>Random basis denoiser </vt:lpstr>
      <vt:lpstr>Spatial Super resolution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POUYA IRANI</dc:creator>
  <cp:lastModifiedBy>POUYA IRANI</cp:lastModifiedBy>
  <cp:revision>5</cp:revision>
  <dcterms:created xsi:type="dcterms:W3CDTF">2022-06-09T10:17:32Z</dcterms:created>
  <dcterms:modified xsi:type="dcterms:W3CDTF">2022-06-16T10:10:31Z</dcterms:modified>
</cp:coreProperties>
</file>

<file path=docProps/thumbnail.jpeg>
</file>